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3A_36674C7C.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1"/>
  </p:notesMasterIdLst>
  <p:sldIdLst>
    <p:sldId id="259" r:id="rId2"/>
    <p:sldId id="303" r:id="rId3"/>
    <p:sldId id="290" r:id="rId4"/>
    <p:sldId id="309" r:id="rId5"/>
    <p:sldId id="310" r:id="rId6"/>
    <p:sldId id="311" r:id="rId7"/>
    <p:sldId id="312" r:id="rId8"/>
    <p:sldId id="313" r:id="rId9"/>
    <p:sldId id="314" r:id="rId10"/>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994C01-08D0-0AC2-F7DD-6A601E6D5ADE}" name="Guest User" initials="GU" userId="S::urn:spo:anon#ed49e0450d13607c2acc9e4e2bdcc7717c66698959643b1edc06bb4be8da6537::" providerId="AD"/>
  <p188:author id="{B6E480B0-8B67-1B12-724A-0CDC3A45E085}" name="Guest User" initials="GU" userId="S::urn:spo:anon#750885318afa386bd9d63389065b7624ac3fce41f4c27e0f789c25659b0bff3c::" providerId="AD"/>
  <p188:author id="{176CB7B2-1AB9-DB34-0CD2-A3073EA30D26}" name="Fiona Du Vivier" initials="FV" userId="S::fiona.duvivier@creategroup.me::079d5fcb-ce4d-449b-8160-18320dcb3807" providerId="AD"/>
  <p188:author id="{698A85C5-8ED6-11F9-7A14-FA812CD47723}" name="Maria Adnan" initials="MA" userId="S::maria.adnan@creategroup.me::7b616f70-804d-40d2-88d3-2b7914a87f6a" providerId="AD"/>
  <p188:author id="{1BE0C7F2-6BE2-109F-86C2-09BA3230A726}" name="Oleksii Gryshko" initials="" userId="S::oleksii.g@creategroup.me::0af7bda7-b73f-4981-af1f-1f1bcd63c17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89686"/>
    <a:srgbClr val="FAFAFA"/>
    <a:srgbClr val="047E70"/>
    <a:srgbClr val="00A892"/>
    <a:srgbClr val="E8E7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BFE036-5199-92CA-9A0E-0ECEF8CE967D}" v="3" dt="2025-06-03T07:49:59.649"/>
    <p1510:client id="{259A756C-6CBC-EAD7-96B2-36442A5D5880}" v="19" dt="2025-06-03T17:21:54.3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p:restoredTop sz="94675"/>
  </p:normalViewPr>
  <p:slideViewPr>
    <p:cSldViewPr snapToGrid="0">
      <p:cViewPr varScale="1">
        <p:scale>
          <a:sx n="82" d="100"/>
          <a:sy n="82" d="100"/>
        </p:scale>
        <p:origin x="331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omments/modernComment_13A_36674C7C.xml><?xml version="1.0" encoding="utf-8"?>
<p188:cmLst xmlns:a="http://schemas.openxmlformats.org/drawingml/2006/main" xmlns:r="http://schemas.openxmlformats.org/officeDocument/2006/relationships" xmlns:p188="http://schemas.microsoft.com/office/powerpoint/2018/8/main">
  <p188:cm id="{09CA6076-8A3E-4729-8303-11583F6DAA1A}" authorId="{176CB7B2-1AB9-DB34-0CD2-A3073EA30D26}" status="resolved" created="2025-05-27T06:38:42.142" complete="100000">
    <ac:deMkLst xmlns:ac="http://schemas.microsoft.com/office/drawing/2013/main/command">
      <pc:docMk xmlns:pc="http://schemas.microsoft.com/office/powerpoint/2013/main/command"/>
      <pc:sldMk xmlns:pc="http://schemas.microsoft.com/office/powerpoint/2013/main/command" cId="912739452" sldId="314"/>
      <ac:spMk id="19" creationId="{35EF193E-20EB-EBA5-AA27-3DD146968214}"/>
    </ac:deMkLst>
    <p188:txBody>
      <a:bodyPr/>
      <a:lstStyle/>
      <a:p>
        <a:r>
          <a:rPr lang="en-GB"/>
          <a:t>this last page doesn't need a box for writing in. You can remove the 'now you try' and just have that last 'Final Step' paragraph in a nice designed box (maybe green with white text like used before). Also any way we could add a cartoon style road map behind/beside/somewhere on this final page - like this - https://images.app.goo.gl/kUjRQ3gtMFd2i7UX8  - absolutely no worries if not - (and doesn't need the wording of course, just the 'road' style visual with pin points).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879512-17F0-A54A-A016-39E2D632FE2C}" type="datetimeFigureOut">
              <a:rPr lang="en-AE" smtClean="0"/>
              <a:t>18/06/2025</a:t>
            </a:fld>
            <a:endParaRPr lang="en-AE"/>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A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6085FA-7DC6-EE4D-91D4-D1AB15460676}" type="slidenum">
              <a:rPr lang="en-AE" smtClean="0"/>
              <a:t>‹#›</a:t>
            </a:fld>
            <a:endParaRPr lang="en-AE"/>
          </a:p>
        </p:txBody>
      </p:sp>
    </p:spTree>
    <p:extLst>
      <p:ext uri="{BB962C8B-B14F-4D97-AF65-F5344CB8AC3E}">
        <p14:creationId xmlns:p14="http://schemas.microsoft.com/office/powerpoint/2010/main" val="4164456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8DF92B73-3DC2-6948-87E4-3D1B7FC04C4C}" type="datetimeFigureOut">
              <a:rPr lang="en-UA" smtClean="0"/>
              <a:t>06/18/2025</a:t>
            </a:fld>
            <a:endParaRPr lang="en-UA"/>
          </a:p>
        </p:txBody>
      </p:sp>
      <p:sp>
        <p:nvSpPr>
          <p:cNvPr id="5" name="Footer Placeholder 4"/>
          <p:cNvSpPr>
            <a:spLocks noGrp="1"/>
          </p:cNvSpPr>
          <p:nvPr>
            <p:ph type="ftr" sz="quarter" idx="11"/>
          </p:nvPr>
        </p:nvSpPr>
        <p:spPr/>
        <p:txBody>
          <a:bodyPr/>
          <a:lstStyle/>
          <a:p>
            <a:endParaRPr lang="en-UA"/>
          </a:p>
        </p:txBody>
      </p:sp>
      <p:sp>
        <p:nvSpPr>
          <p:cNvPr id="6" name="Slide Number Placeholder 5"/>
          <p:cNvSpPr>
            <a:spLocks noGrp="1"/>
          </p:cNvSpPr>
          <p:nvPr>
            <p:ph type="sldNum" sz="quarter" idx="12"/>
          </p:nvPr>
        </p:nvSpPr>
        <p:spPr/>
        <p:txBody>
          <a:bodyPr/>
          <a:lstStyle/>
          <a:p>
            <a:fld id="{0D51D92A-9C8B-A54D-83CA-91512610DF9F}" type="slidenum">
              <a:rPr lang="en-UA" smtClean="0"/>
              <a:t>‹#›</a:t>
            </a:fld>
            <a:endParaRPr lang="en-UA"/>
          </a:p>
        </p:txBody>
      </p:sp>
    </p:spTree>
    <p:extLst>
      <p:ext uri="{BB962C8B-B14F-4D97-AF65-F5344CB8AC3E}">
        <p14:creationId xmlns:p14="http://schemas.microsoft.com/office/powerpoint/2010/main" val="2109216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DF92B73-3DC2-6948-87E4-3D1B7FC04C4C}" type="datetimeFigureOut">
              <a:rPr lang="en-UA" smtClean="0"/>
              <a:t>06/18/2025</a:t>
            </a:fld>
            <a:endParaRPr lang="en-UA"/>
          </a:p>
        </p:txBody>
      </p:sp>
      <p:sp>
        <p:nvSpPr>
          <p:cNvPr id="5" name="Footer Placeholder 4"/>
          <p:cNvSpPr>
            <a:spLocks noGrp="1"/>
          </p:cNvSpPr>
          <p:nvPr>
            <p:ph type="ftr" sz="quarter" idx="11"/>
          </p:nvPr>
        </p:nvSpPr>
        <p:spPr/>
        <p:txBody>
          <a:bodyPr/>
          <a:lstStyle/>
          <a:p>
            <a:endParaRPr lang="en-UA"/>
          </a:p>
        </p:txBody>
      </p:sp>
      <p:sp>
        <p:nvSpPr>
          <p:cNvPr id="6" name="Slide Number Placeholder 5"/>
          <p:cNvSpPr>
            <a:spLocks noGrp="1"/>
          </p:cNvSpPr>
          <p:nvPr>
            <p:ph type="sldNum" sz="quarter" idx="12"/>
          </p:nvPr>
        </p:nvSpPr>
        <p:spPr/>
        <p:txBody>
          <a:bodyPr/>
          <a:lstStyle/>
          <a:p>
            <a:fld id="{0D51D92A-9C8B-A54D-83CA-91512610DF9F}" type="slidenum">
              <a:rPr lang="en-UA" smtClean="0"/>
              <a:t>‹#›</a:t>
            </a:fld>
            <a:endParaRPr lang="en-UA"/>
          </a:p>
        </p:txBody>
      </p:sp>
    </p:spTree>
    <p:extLst>
      <p:ext uri="{BB962C8B-B14F-4D97-AF65-F5344CB8AC3E}">
        <p14:creationId xmlns:p14="http://schemas.microsoft.com/office/powerpoint/2010/main" val="3761341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DF92B73-3DC2-6948-87E4-3D1B7FC04C4C}" type="datetimeFigureOut">
              <a:rPr lang="en-UA" smtClean="0"/>
              <a:t>06/18/2025</a:t>
            </a:fld>
            <a:endParaRPr lang="en-UA"/>
          </a:p>
        </p:txBody>
      </p:sp>
      <p:sp>
        <p:nvSpPr>
          <p:cNvPr id="5" name="Footer Placeholder 4"/>
          <p:cNvSpPr>
            <a:spLocks noGrp="1"/>
          </p:cNvSpPr>
          <p:nvPr>
            <p:ph type="ftr" sz="quarter" idx="11"/>
          </p:nvPr>
        </p:nvSpPr>
        <p:spPr/>
        <p:txBody>
          <a:bodyPr/>
          <a:lstStyle/>
          <a:p>
            <a:endParaRPr lang="en-UA"/>
          </a:p>
        </p:txBody>
      </p:sp>
      <p:sp>
        <p:nvSpPr>
          <p:cNvPr id="6" name="Slide Number Placeholder 5"/>
          <p:cNvSpPr>
            <a:spLocks noGrp="1"/>
          </p:cNvSpPr>
          <p:nvPr>
            <p:ph type="sldNum" sz="quarter" idx="12"/>
          </p:nvPr>
        </p:nvSpPr>
        <p:spPr/>
        <p:txBody>
          <a:bodyPr/>
          <a:lstStyle/>
          <a:p>
            <a:fld id="{0D51D92A-9C8B-A54D-83CA-91512610DF9F}" type="slidenum">
              <a:rPr lang="en-UA" smtClean="0"/>
              <a:t>‹#›</a:t>
            </a:fld>
            <a:endParaRPr lang="en-UA"/>
          </a:p>
        </p:txBody>
      </p:sp>
    </p:spTree>
    <p:extLst>
      <p:ext uri="{BB962C8B-B14F-4D97-AF65-F5344CB8AC3E}">
        <p14:creationId xmlns:p14="http://schemas.microsoft.com/office/powerpoint/2010/main" val="2757433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8DF92B73-3DC2-6948-87E4-3D1B7FC04C4C}" type="datetimeFigureOut">
              <a:rPr lang="en-UA" smtClean="0"/>
              <a:t>06/18/2025</a:t>
            </a:fld>
            <a:endParaRPr lang="en-UA"/>
          </a:p>
        </p:txBody>
      </p:sp>
      <p:sp>
        <p:nvSpPr>
          <p:cNvPr id="6" name="Footer Placeholder 5"/>
          <p:cNvSpPr>
            <a:spLocks noGrp="1"/>
          </p:cNvSpPr>
          <p:nvPr>
            <p:ph type="ftr" sz="quarter" idx="11"/>
          </p:nvPr>
        </p:nvSpPr>
        <p:spPr/>
        <p:txBody>
          <a:bodyPr/>
          <a:lstStyle/>
          <a:p>
            <a:endParaRPr lang="en-UA"/>
          </a:p>
        </p:txBody>
      </p:sp>
      <p:sp>
        <p:nvSpPr>
          <p:cNvPr id="7" name="Slide Number Placeholder 6"/>
          <p:cNvSpPr>
            <a:spLocks noGrp="1"/>
          </p:cNvSpPr>
          <p:nvPr>
            <p:ph type="sldNum" sz="quarter" idx="12"/>
          </p:nvPr>
        </p:nvSpPr>
        <p:spPr/>
        <p:txBody>
          <a:bodyPr/>
          <a:lstStyle/>
          <a:p>
            <a:fld id="{0D51D92A-9C8B-A54D-83CA-91512610DF9F}" type="slidenum">
              <a:rPr lang="en-UA" smtClean="0"/>
              <a:t>‹#›</a:t>
            </a:fld>
            <a:endParaRPr lang="en-UA"/>
          </a:p>
        </p:txBody>
      </p:sp>
    </p:spTree>
    <p:extLst>
      <p:ext uri="{BB962C8B-B14F-4D97-AF65-F5344CB8AC3E}">
        <p14:creationId xmlns:p14="http://schemas.microsoft.com/office/powerpoint/2010/main" val="3973447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DF92B73-3DC2-6948-87E4-3D1B7FC04C4C}" type="datetimeFigureOut">
              <a:rPr lang="en-UA" smtClean="0"/>
              <a:t>06/18/2025</a:t>
            </a:fld>
            <a:endParaRPr lang="en-UA"/>
          </a:p>
        </p:txBody>
      </p:sp>
      <p:sp>
        <p:nvSpPr>
          <p:cNvPr id="8" name="Footer Placeholder 7"/>
          <p:cNvSpPr>
            <a:spLocks noGrp="1"/>
          </p:cNvSpPr>
          <p:nvPr>
            <p:ph type="ftr" sz="quarter" idx="11"/>
          </p:nvPr>
        </p:nvSpPr>
        <p:spPr/>
        <p:txBody>
          <a:bodyPr/>
          <a:lstStyle/>
          <a:p>
            <a:endParaRPr lang="en-UA"/>
          </a:p>
        </p:txBody>
      </p:sp>
      <p:sp>
        <p:nvSpPr>
          <p:cNvPr id="9" name="Slide Number Placeholder 8"/>
          <p:cNvSpPr>
            <a:spLocks noGrp="1"/>
          </p:cNvSpPr>
          <p:nvPr>
            <p:ph type="sldNum" sz="quarter" idx="12"/>
          </p:nvPr>
        </p:nvSpPr>
        <p:spPr/>
        <p:txBody>
          <a:bodyPr/>
          <a:lstStyle/>
          <a:p>
            <a:fld id="{0D51D92A-9C8B-A54D-83CA-91512610DF9F}" type="slidenum">
              <a:rPr lang="en-UA" smtClean="0"/>
              <a:t>‹#›</a:t>
            </a:fld>
            <a:endParaRPr lang="en-UA"/>
          </a:p>
        </p:txBody>
      </p:sp>
    </p:spTree>
    <p:extLst>
      <p:ext uri="{BB962C8B-B14F-4D97-AF65-F5344CB8AC3E}">
        <p14:creationId xmlns:p14="http://schemas.microsoft.com/office/powerpoint/2010/main" val="1089291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8DF92B73-3DC2-6948-87E4-3D1B7FC04C4C}" type="datetimeFigureOut">
              <a:rPr lang="en-UA" smtClean="0"/>
              <a:t>06/18/2025</a:t>
            </a:fld>
            <a:endParaRPr lang="en-UA"/>
          </a:p>
        </p:txBody>
      </p:sp>
      <p:sp>
        <p:nvSpPr>
          <p:cNvPr id="4" name="Footer Placeholder 3"/>
          <p:cNvSpPr>
            <a:spLocks noGrp="1"/>
          </p:cNvSpPr>
          <p:nvPr>
            <p:ph type="ftr" sz="quarter" idx="11"/>
          </p:nvPr>
        </p:nvSpPr>
        <p:spPr/>
        <p:txBody>
          <a:bodyPr/>
          <a:lstStyle/>
          <a:p>
            <a:endParaRPr lang="en-UA"/>
          </a:p>
        </p:txBody>
      </p:sp>
      <p:sp>
        <p:nvSpPr>
          <p:cNvPr id="5" name="Slide Number Placeholder 4"/>
          <p:cNvSpPr>
            <a:spLocks noGrp="1"/>
          </p:cNvSpPr>
          <p:nvPr>
            <p:ph type="sldNum" sz="quarter" idx="12"/>
          </p:nvPr>
        </p:nvSpPr>
        <p:spPr/>
        <p:txBody>
          <a:bodyPr/>
          <a:lstStyle/>
          <a:p>
            <a:fld id="{0D51D92A-9C8B-A54D-83CA-91512610DF9F}" type="slidenum">
              <a:rPr lang="en-UA" smtClean="0"/>
              <a:t>‹#›</a:t>
            </a:fld>
            <a:endParaRPr lang="en-UA"/>
          </a:p>
        </p:txBody>
      </p:sp>
    </p:spTree>
    <p:extLst>
      <p:ext uri="{BB962C8B-B14F-4D97-AF65-F5344CB8AC3E}">
        <p14:creationId xmlns:p14="http://schemas.microsoft.com/office/powerpoint/2010/main" val="3462563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F92B73-3DC2-6948-87E4-3D1B7FC04C4C}" type="datetimeFigureOut">
              <a:rPr lang="en-UA" smtClean="0"/>
              <a:t>06/18/2025</a:t>
            </a:fld>
            <a:endParaRPr lang="en-UA"/>
          </a:p>
        </p:txBody>
      </p:sp>
      <p:sp>
        <p:nvSpPr>
          <p:cNvPr id="3" name="Footer Placeholder 2"/>
          <p:cNvSpPr>
            <a:spLocks noGrp="1"/>
          </p:cNvSpPr>
          <p:nvPr>
            <p:ph type="ftr" sz="quarter" idx="11"/>
          </p:nvPr>
        </p:nvSpPr>
        <p:spPr/>
        <p:txBody>
          <a:bodyPr/>
          <a:lstStyle/>
          <a:p>
            <a:endParaRPr lang="en-UA"/>
          </a:p>
        </p:txBody>
      </p:sp>
      <p:sp>
        <p:nvSpPr>
          <p:cNvPr id="4" name="Slide Number Placeholder 3"/>
          <p:cNvSpPr>
            <a:spLocks noGrp="1"/>
          </p:cNvSpPr>
          <p:nvPr>
            <p:ph type="sldNum" sz="quarter" idx="12"/>
          </p:nvPr>
        </p:nvSpPr>
        <p:spPr/>
        <p:txBody>
          <a:bodyPr/>
          <a:lstStyle/>
          <a:p>
            <a:fld id="{0D51D92A-9C8B-A54D-83CA-91512610DF9F}" type="slidenum">
              <a:rPr lang="en-UA" smtClean="0"/>
              <a:t>‹#›</a:t>
            </a:fld>
            <a:endParaRPr lang="en-UA"/>
          </a:p>
        </p:txBody>
      </p:sp>
    </p:spTree>
    <p:extLst>
      <p:ext uri="{BB962C8B-B14F-4D97-AF65-F5344CB8AC3E}">
        <p14:creationId xmlns:p14="http://schemas.microsoft.com/office/powerpoint/2010/main" val="2876497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a:p>
        </p:txBody>
      </p:sp>
      <p:sp>
        <p:nvSpPr>
          <p:cNvPr id="3" name="Content Placeholder 2"/>
          <p:cNvSpPr>
            <a:spLocks noGrp="1"/>
          </p:cNvSpPr>
          <p:nvPr>
            <p:ph idx="1"/>
          </p:nvPr>
        </p:nvSpPr>
        <p:spPr>
          <a:xfrm>
            <a:off x="2915543" y="1426282"/>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DF92B73-3DC2-6948-87E4-3D1B7FC04C4C}" type="datetimeFigureOut">
              <a:rPr lang="en-UA" smtClean="0"/>
              <a:t>06/18/2025</a:t>
            </a:fld>
            <a:endParaRPr lang="en-UA"/>
          </a:p>
        </p:txBody>
      </p:sp>
      <p:sp>
        <p:nvSpPr>
          <p:cNvPr id="6" name="Footer Placeholder 5"/>
          <p:cNvSpPr>
            <a:spLocks noGrp="1"/>
          </p:cNvSpPr>
          <p:nvPr>
            <p:ph type="ftr" sz="quarter" idx="11"/>
          </p:nvPr>
        </p:nvSpPr>
        <p:spPr/>
        <p:txBody>
          <a:bodyPr/>
          <a:lstStyle/>
          <a:p>
            <a:endParaRPr lang="en-UA"/>
          </a:p>
        </p:txBody>
      </p:sp>
      <p:sp>
        <p:nvSpPr>
          <p:cNvPr id="7" name="Slide Number Placeholder 6"/>
          <p:cNvSpPr>
            <a:spLocks noGrp="1"/>
          </p:cNvSpPr>
          <p:nvPr>
            <p:ph type="sldNum" sz="quarter" idx="12"/>
          </p:nvPr>
        </p:nvSpPr>
        <p:spPr/>
        <p:txBody>
          <a:bodyPr/>
          <a:lstStyle/>
          <a:p>
            <a:fld id="{0D51D92A-9C8B-A54D-83CA-91512610DF9F}" type="slidenum">
              <a:rPr lang="en-UA" smtClean="0"/>
              <a:t>‹#›</a:t>
            </a:fld>
            <a:endParaRPr lang="en-UA"/>
          </a:p>
        </p:txBody>
      </p:sp>
    </p:spTree>
    <p:extLst>
      <p:ext uri="{BB962C8B-B14F-4D97-AF65-F5344CB8AC3E}">
        <p14:creationId xmlns:p14="http://schemas.microsoft.com/office/powerpoint/2010/main" val="3160300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a:p>
        </p:txBody>
      </p:sp>
      <p:sp>
        <p:nvSpPr>
          <p:cNvPr id="3" name="Picture Placeholder 2"/>
          <p:cNvSpPr>
            <a:spLocks noGrp="1" noChangeAspect="1"/>
          </p:cNvSpPr>
          <p:nvPr>
            <p:ph type="pic" idx="1"/>
          </p:nvPr>
        </p:nvSpPr>
        <p:spPr>
          <a:xfrm>
            <a:off x="2915543" y="1426282"/>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DF92B73-3DC2-6948-87E4-3D1B7FC04C4C}" type="datetimeFigureOut">
              <a:rPr lang="en-UA" smtClean="0"/>
              <a:t>06/18/2025</a:t>
            </a:fld>
            <a:endParaRPr lang="en-UA"/>
          </a:p>
        </p:txBody>
      </p:sp>
      <p:sp>
        <p:nvSpPr>
          <p:cNvPr id="6" name="Footer Placeholder 5"/>
          <p:cNvSpPr>
            <a:spLocks noGrp="1"/>
          </p:cNvSpPr>
          <p:nvPr>
            <p:ph type="ftr" sz="quarter" idx="11"/>
          </p:nvPr>
        </p:nvSpPr>
        <p:spPr/>
        <p:txBody>
          <a:bodyPr/>
          <a:lstStyle/>
          <a:p>
            <a:endParaRPr lang="en-UA"/>
          </a:p>
        </p:txBody>
      </p:sp>
      <p:sp>
        <p:nvSpPr>
          <p:cNvPr id="7" name="Slide Number Placeholder 6"/>
          <p:cNvSpPr>
            <a:spLocks noGrp="1"/>
          </p:cNvSpPr>
          <p:nvPr>
            <p:ph type="sldNum" sz="quarter" idx="12"/>
          </p:nvPr>
        </p:nvSpPr>
        <p:spPr/>
        <p:txBody>
          <a:bodyPr/>
          <a:lstStyle/>
          <a:p>
            <a:fld id="{0D51D92A-9C8B-A54D-83CA-91512610DF9F}" type="slidenum">
              <a:rPr lang="en-UA" smtClean="0"/>
              <a:t>‹#›</a:t>
            </a:fld>
            <a:endParaRPr lang="en-UA"/>
          </a:p>
        </p:txBody>
      </p:sp>
    </p:spTree>
    <p:extLst>
      <p:ext uri="{BB962C8B-B14F-4D97-AF65-F5344CB8AC3E}">
        <p14:creationId xmlns:p14="http://schemas.microsoft.com/office/powerpoint/2010/main" val="3368047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DF92B73-3DC2-6948-87E4-3D1B7FC04C4C}" type="datetimeFigureOut">
              <a:rPr lang="en-UA" smtClean="0"/>
              <a:t>06/18/2025</a:t>
            </a:fld>
            <a:endParaRPr lang="en-UA"/>
          </a:p>
        </p:txBody>
      </p:sp>
      <p:sp>
        <p:nvSpPr>
          <p:cNvPr id="5" name="Footer Placeholder 4"/>
          <p:cNvSpPr>
            <a:spLocks noGrp="1"/>
          </p:cNvSpPr>
          <p:nvPr>
            <p:ph type="ftr" sz="quarter" idx="11"/>
          </p:nvPr>
        </p:nvSpPr>
        <p:spPr/>
        <p:txBody>
          <a:bodyPr/>
          <a:lstStyle/>
          <a:p>
            <a:endParaRPr lang="en-UA"/>
          </a:p>
        </p:txBody>
      </p:sp>
      <p:sp>
        <p:nvSpPr>
          <p:cNvPr id="6" name="Slide Number Placeholder 5"/>
          <p:cNvSpPr>
            <a:spLocks noGrp="1"/>
          </p:cNvSpPr>
          <p:nvPr>
            <p:ph type="sldNum" sz="quarter" idx="12"/>
          </p:nvPr>
        </p:nvSpPr>
        <p:spPr/>
        <p:txBody>
          <a:bodyPr/>
          <a:lstStyle/>
          <a:p>
            <a:fld id="{0D51D92A-9C8B-A54D-83CA-91512610DF9F}" type="slidenum">
              <a:rPr lang="en-UA" smtClean="0"/>
              <a:t>‹#›</a:t>
            </a:fld>
            <a:endParaRPr lang="en-UA"/>
          </a:p>
        </p:txBody>
      </p:sp>
    </p:spTree>
    <p:extLst>
      <p:ext uri="{BB962C8B-B14F-4D97-AF65-F5344CB8AC3E}">
        <p14:creationId xmlns:p14="http://schemas.microsoft.com/office/powerpoint/2010/main" val="3907754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DF92B73-3DC2-6948-87E4-3D1B7FC04C4C}" type="datetimeFigureOut">
              <a:rPr lang="en-UA" smtClean="0"/>
              <a:t>06/18/2025</a:t>
            </a:fld>
            <a:endParaRPr lang="en-UA"/>
          </a:p>
        </p:txBody>
      </p:sp>
      <p:sp>
        <p:nvSpPr>
          <p:cNvPr id="5" name="Footer Placeholder 4"/>
          <p:cNvSpPr>
            <a:spLocks noGrp="1"/>
          </p:cNvSpPr>
          <p:nvPr>
            <p:ph type="ftr" sz="quarter" idx="11"/>
          </p:nvPr>
        </p:nvSpPr>
        <p:spPr/>
        <p:txBody>
          <a:bodyPr/>
          <a:lstStyle/>
          <a:p>
            <a:endParaRPr lang="en-UA"/>
          </a:p>
        </p:txBody>
      </p:sp>
      <p:sp>
        <p:nvSpPr>
          <p:cNvPr id="6" name="Slide Number Placeholder 5"/>
          <p:cNvSpPr>
            <a:spLocks noGrp="1"/>
          </p:cNvSpPr>
          <p:nvPr>
            <p:ph type="sldNum" sz="quarter" idx="12"/>
          </p:nvPr>
        </p:nvSpPr>
        <p:spPr/>
        <p:txBody>
          <a:bodyPr/>
          <a:lstStyle/>
          <a:p>
            <a:fld id="{0D51D92A-9C8B-A54D-83CA-91512610DF9F}" type="slidenum">
              <a:rPr lang="en-UA" smtClean="0"/>
              <a:t>‹#›</a:t>
            </a:fld>
            <a:endParaRPr lang="en-UA"/>
          </a:p>
        </p:txBody>
      </p:sp>
    </p:spTree>
    <p:extLst>
      <p:ext uri="{BB962C8B-B14F-4D97-AF65-F5344CB8AC3E}">
        <p14:creationId xmlns:p14="http://schemas.microsoft.com/office/powerpoint/2010/main" val="2580449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71487"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8DF92B73-3DC2-6948-87E4-3D1B7FC04C4C}" type="datetimeFigureOut">
              <a:rPr lang="en-UA" smtClean="0"/>
              <a:t>06/18/2025</a:t>
            </a:fld>
            <a:endParaRPr lang="en-UA"/>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A"/>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0D51D92A-9C8B-A54D-83CA-91512610DF9F}" type="slidenum">
              <a:rPr lang="en-UA" smtClean="0"/>
              <a:t>‹#›</a:t>
            </a:fld>
            <a:endParaRPr lang="en-UA"/>
          </a:p>
        </p:txBody>
      </p:sp>
    </p:spTree>
    <p:extLst>
      <p:ext uri="{BB962C8B-B14F-4D97-AF65-F5344CB8AC3E}">
        <p14:creationId xmlns:p14="http://schemas.microsoft.com/office/powerpoint/2010/main" val="35356742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microsoft.com/office/2018/10/relationships/comments" Target="../comments/modernComment_13A_36674C7C.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47E70"/>
        </a:solidFill>
        <a:effectLst/>
      </p:bgPr>
    </p:bg>
    <p:spTree>
      <p:nvGrpSpPr>
        <p:cNvPr id="1" name="">
          <a:extLst>
            <a:ext uri="{FF2B5EF4-FFF2-40B4-BE49-F238E27FC236}">
              <a16:creationId xmlns:a16="http://schemas.microsoft.com/office/drawing/2014/main" id="{216AED9B-DBB4-CC21-B4F0-4354A1EE01C5}"/>
            </a:ext>
          </a:extLst>
        </p:cNvPr>
        <p:cNvGrpSpPr/>
        <p:nvPr/>
      </p:nvGrpSpPr>
      <p:grpSpPr>
        <a:xfrm>
          <a:off x="0" y="0"/>
          <a:ext cx="0" cy="0"/>
          <a:chOff x="0" y="0"/>
          <a:chExt cx="0" cy="0"/>
        </a:xfrm>
      </p:grpSpPr>
      <p:pic>
        <p:nvPicPr>
          <p:cNvPr id="4" name="Picture 3" descr="A group of people sitting at a table&#10;&#10;AI-generated content may be incorrect.">
            <a:extLst>
              <a:ext uri="{FF2B5EF4-FFF2-40B4-BE49-F238E27FC236}">
                <a16:creationId xmlns:a16="http://schemas.microsoft.com/office/drawing/2014/main" id="{06EB3ECD-B41E-7E2D-4E1C-851392FBFA25}"/>
              </a:ext>
            </a:extLst>
          </p:cNvPr>
          <p:cNvPicPr>
            <a:picLocks noChangeAspect="1"/>
          </p:cNvPicPr>
          <p:nvPr/>
        </p:nvPicPr>
        <p:blipFill>
          <a:blip r:embed="rId2"/>
          <a:stretch>
            <a:fillRect/>
          </a:stretch>
        </p:blipFill>
        <p:spPr>
          <a:xfrm>
            <a:off x="0" y="3754"/>
            <a:ext cx="6858000" cy="9115951"/>
          </a:xfrm>
          <a:prstGeom prst="rect">
            <a:avLst/>
          </a:prstGeom>
        </p:spPr>
      </p:pic>
      <p:sp>
        <p:nvSpPr>
          <p:cNvPr id="9" name="Round Diagonal Corner of Rectangle 8">
            <a:extLst>
              <a:ext uri="{FF2B5EF4-FFF2-40B4-BE49-F238E27FC236}">
                <a16:creationId xmlns:a16="http://schemas.microsoft.com/office/drawing/2014/main" id="{4119F29E-57E5-F1D4-72EF-3296D573EA9F}"/>
              </a:ext>
            </a:extLst>
          </p:cNvPr>
          <p:cNvSpPr/>
          <p:nvPr/>
        </p:nvSpPr>
        <p:spPr>
          <a:xfrm>
            <a:off x="0" y="8311102"/>
            <a:ext cx="5874989" cy="1593294"/>
          </a:xfrm>
          <a:prstGeom prst="round2DiagRect">
            <a:avLst>
              <a:gd name="adj1" fmla="val 16667"/>
              <a:gd name="adj2" fmla="val 0"/>
            </a:avLst>
          </a:prstGeom>
          <a:solidFill>
            <a:srgbClr val="00A8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0" name="Round Diagonal Corner of Rectangle 9">
            <a:extLst>
              <a:ext uri="{FF2B5EF4-FFF2-40B4-BE49-F238E27FC236}">
                <a16:creationId xmlns:a16="http://schemas.microsoft.com/office/drawing/2014/main" id="{F7B261E1-D045-8B5A-9133-E10D028C236E}"/>
              </a:ext>
            </a:extLst>
          </p:cNvPr>
          <p:cNvSpPr/>
          <p:nvPr/>
        </p:nvSpPr>
        <p:spPr>
          <a:xfrm>
            <a:off x="494675" y="7315631"/>
            <a:ext cx="5874989" cy="2124069"/>
          </a:xfrm>
          <a:prstGeom prst="round2DiagRect">
            <a:avLst>
              <a:gd name="adj1" fmla="val 16667"/>
              <a:gd name="adj2" fmla="val 0"/>
            </a:avLst>
          </a:prstGeom>
          <a:solidFill>
            <a:srgbClr val="0896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Title 1">
            <a:extLst>
              <a:ext uri="{FF2B5EF4-FFF2-40B4-BE49-F238E27FC236}">
                <a16:creationId xmlns:a16="http://schemas.microsoft.com/office/drawing/2014/main" id="{E1DDAE9F-649B-7884-B14F-5774BEDF3C51}"/>
              </a:ext>
            </a:extLst>
          </p:cNvPr>
          <p:cNvSpPr>
            <a:spLocks noGrp="1"/>
          </p:cNvSpPr>
          <p:nvPr>
            <p:ph type="ctrTitle"/>
          </p:nvPr>
        </p:nvSpPr>
        <p:spPr>
          <a:xfrm>
            <a:off x="851091" y="7747593"/>
            <a:ext cx="5155818" cy="1309440"/>
          </a:xfrm>
        </p:spPr>
        <p:txBody>
          <a:bodyPr anchor="b">
            <a:normAutofit/>
          </a:bodyPr>
          <a:lstStyle/>
          <a:p>
            <a:pPr algn="l"/>
            <a:r>
              <a:rPr lang="en-US" sz="4000" b="1" i="0">
                <a:solidFill>
                  <a:schemeClr val="bg1"/>
                </a:solidFill>
                <a:effectLst/>
                <a:latin typeface="Dubai" panose="020B0503030403030204" pitchFamily="34" charset="-78"/>
                <a:cs typeface="Dubai" panose="020B0503030403030204" pitchFamily="34" charset="-78"/>
              </a:rPr>
              <a:t>Guide: Creating Your MVP Roadmap </a:t>
            </a:r>
            <a:endParaRPr lang="en-GB" sz="4000" b="1">
              <a:solidFill>
                <a:schemeClr val="bg1"/>
              </a:solidFill>
              <a:latin typeface="Dubai" panose="020B0503030403030204" pitchFamily="34" charset="-78"/>
              <a:ea typeface="Calibri"/>
              <a:cs typeface="Dubai" panose="020B0503030403030204" pitchFamily="34" charset="-78"/>
            </a:endParaRPr>
          </a:p>
        </p:txBody>
      </p:sp>
      <p:pic>
        <p:nvPicPr>
          <p:cNvPr id="11" name="Picture 10">
            <a:extLst>
              <a:ext uri="{FF2B5EF4-FFF2-40B4-BE49-F238E27FC236}">
                <a16:creationId xmlns:a16="http://schemas.microsoft.com/office/drawing/2014/main" id="{A776894F-0AFA-E5A6-5AEE-5494C4E351EA}"/>
              </a:ext>
            </a:extLst>
          </p:cNvPr>
          <p:cNvPicPr>
            <a:picLocks noChangeAspect="1"/>
          </p:cNvPicPr>
          <p:nvPr/>
        </p:nvPicPr>
        <p:blipFill>
          <a:blip r:embed="rId3"/>
          <a:stretch>
            <a:fillRect/>
          </a:stretch>
        </p:blipFill>
        <p:spPr>
          <a:xfrm>
            <a:off x="0" y="-21793"/>
            <a:ext cx="2367724" cy="2766252"/>
          </a:xfrm>
          <a:prstGeom prst="rect">
            <a:avLst/>
          </a:prstGeom>
        </p:spPr>
      </p:pic>
      <p:sp>
        <p:nvSpPr>
          <p:cNvPr id="16" name="Subtitle 2">
            <a:extLst>
              <a:ext uri="{FF2B5EF4-FFF2-40B4-BE49-F238E27FC236}">
                <a16:creationId xmlns:a16="http://schemas.microsoft.com/office/drawing/2014/main" id="{8A1016F4-2D4F-5365-DF57-031F1D8810B5}"/>
              </a:ext>
            </a:extLst>
          </p:cNvPr>
          <p:cNvSpPr txBox="1">
            <a:spLocks/>
          </p:cNvSpPr>
          <p:nvPr/>
        </p:nvSpPr>
        <p:spPr>
          <a:xfrm>
            <a:off x="424845" y="786295"/>
            <a:ext cx="1669036" cy="458436"/>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pPr>
            <a:r>
              <a:rPr lang="en-GB" sz="700" err="1">
                <a:solidFill>
                  <a:schemeClr val="bg1"/>
                </a:solidFill>
                <a:latin typeface="Dubai" panose="020B0503030403030204" pitchFamily="34" charset="-78"/>
                <a:cs typeface="Dubai" panose="020B0503030403030204" pitchFamily="34" charset="-78"/>
              </a:rPr>
              <a:t>www.dubailearnsme.ae</a:t>
            </a:r>
            <a:endParaRPr lang="en-UA" sz="700">
              <a:solidFill>
                <a:schemeClr val="bg1"/>
              </a:solidFill>
              <a:latin typeface="Dubai" panose="020B0503030403030204" pitchFamily="34" charset="-78"/>
              <a:cs typeface="Dubai" panose="020B0503030403030204" pitchFamily="34" charset="-78"/>
            </a:endParaRPr>
          </a:p>
        </p:txBody>
      </p:sp>
      <p:pic>
        <p:nvPicPr>
          <p:cNvPr id="17" name="Picture 16">
            <a:extLst>
              <a:ext uri="{FF2B5EF4-FFF2-40B4-BE49-F238E27FC236}">
                <a16:creationId xmlns:a16="http://schemas.microsoft.com/office/drawing/2014/main" id="{7FBC35E5-E408-A0A6-0452-44452FA1E6BB}"/>
              </a:ext>
            </a:extLst>
          </p:cNvPr>
          <p:cNvPicPr>
            <a:picLocks noChangeAspect="1"/>
          </p:cNvPicPr>
          <p:nvPr/>
        </p:nvPicPr>
        <p:blipFill>
          <a:blip r:embed="rId4"/>
          <a:stretch>
            <a:fillRect/>
          </a:stretch>
        </p:blipFill>
        <p:spPr>
          <a:xfrm>
            <a:off x="516516" y="486891"/>
            <a:ext cx="859591" cy="355408"/>
          </a:xfrm>
          <a:prstGeom prst="rect">
            <a:avLst/>
          </a:prstGeom>
        </p:spPr>
      </p:pic>
    </p:spTree>
    <p:extLst>
      <p:ext uri="{BB962C8B-B14F-4D97-AF65-F5344CB8AC3E}">
        <p14:creationId xmlns:p14="http://schemas.microsoft.com/office/powerpoint/2010/main" val="525131894"/>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3BEFA-E401-714B-82BC-86A544D36A44}"/>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222F4FC9-FAA1-674F-42AC-837DB31AEC6B}"/>
              </a:ext>
            </a:extLst>
          </p:cNvPr>
          <p:cNvSpPr txBox="1">
            <a:spLocks/>
          </p:cNvSpPr>
          <p:nvPr/>
        </p:nvSpPr>
        <p:spPr>
          <a:xfrm>
            <a:off x="522653" y="4551815"/>
            <a:ext cx="3965209" cy="80237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b="1" i="0">
                <a:solidFill>
                  <a:srgbClr val="089686"/>
                </a:solidFill>
                <a:effectLst/>
                <a:latin typeface="Dubai" panose="020B0503030403030204" pitchFamily="34" charset="-78"/>
                <a:cs typeface="Dubai" panose="020B0503030403030204" pitchFamily="34" charset="-78"/>
              </a:rPr>
              <a:t>What is an MVP and Why Build a Roadmap? </a:t>
            </a:r>
            <a:endParaRPr lang="en-UA" sz="2400" b="1">
              <a:solidFill>
                <a:srgbClr val="089686"/>
              </a:solidFill>
              <a:latin typeface="Dubai" panose="020B0503030403030204" pitchFamily="34" charset="-78"/>
              <a:cs typeface="Dubai" panose="020B0503030403030204" pitchFamily="34" charset="-78"/>
            </a:endParaRPr>
          </a:p>
        </p:txBody>
      </p:sp>
      <p:sp>
        <p:nvSpPr>
          <p:cNvPr id="9" name="Title 1">
            <a:extLst>
              <a:ext uri="{FF2B5EF4-FFF2-40B4-BE49-F238E27FC236}">
                <a16:creationId xmlns:a16="http://schemas.microsoft.com/office/drawing/2014/main" id="{84C28242-C811-9627-F24E-01F1FE9A1E1B}"/>
              </a:ext>
            </a:extLst>
          </p:cNvPr>
          <p:cNvSpPr txBox="1">
            <a:spLocks/>
          </p:cNvSpPr>
          <p:nvPr/>
        </p:nvSpPr>
        <p:spPr>
          <a:xfrm>
            <a:off x="522652" y="5430908"/>
            <a:ext cx="5945492" cy="3061635"/>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base">
              <a:lnSpc>
                <a:spcPct val="125000"/>
              </a:lnSpc>
              <a:spcBef>
                <a:spcPts val="1200"/>
              </a:spcBef>
              <a:spcAft>
                <a:spcPts val="1200"/>
              </a:spcAft>
            </a:pPr>
            <a:r>
              <a:rPr lang="en-US" sz="1600" b="0" i="0" dirty="0">
                <a:effectLst/>
                <a:latin typeface="Dubai"/>
                <a:cs typeface="Dubai"/>
              </a:rPr>
              <a:t>Before you build anything, it’s important to understand what you’re aiming for. A Minimum Viable Product</a:t>
            </a:r>
            <a:r>
              <a:rPr lang="en-US" sz="1600" dirty="0">
                <a:latin typeface="Dubai"/>
                <a:cs typeface="Dubai"/>
              </a:rPr>
              <a:t>, </a:t>
            </a:r>
            <a:r>
              <a:rPr lang="en-US" sz="1600" b="0" i="0" dirty="0">
                <a:effectLst/>
                <a:latin typeface="Dubai"/>
                <a:cs typeface="Dubai"/>
              </a:rPr>
              <a:t>or MVP</a:t>
            </a:r>
            <a:r>
              <a:rPr lang="en-US" sz="1600" dirty="0">
                <a:latin typeface="Dubai"/>
                <a:cs typeface="Dubai"/>
              </a:rPr>
              <a:t>, </a:t>
            </a:r>
            <a:r>
              <a:rPr lang="en-US" sz="1600" b="0" i="0" dirty="0">
                <a:effectLst/>
                <a:latin typeface="Dubai"/>
                <a:cs typeface="Dubai"/>
              </a:rPr>
              <a:t>is the simplest version of your product that solves a real problem for a specific group of users. It’s not your final product and it’s not meant to include every feature you can imagine. It’s a focused, stripped-down version built to test your assumptions, learn from real users and guide your next steps. </a:t>
            </a:r>
          </a:p>
          <a:p>
            <a:pPr fontAlgn="base">
              <a:lnSpc>
                <a:spcPct val="125000"/>
              </a:lnSpc>
              <a:spcBef>
                <a:spcPts val="1200"/>
              </a:spcBef>
              <a:spcAft>
                <a:spcPts val="1200"/>
              </a:spcAft>
            </a:pPr>
            <a:r>
              <a:rPr lang="en-US" sz="1600" b="0" i="0" dirty="0">
                <a:effectLst/>
                <a:latin typeface="Dubai"/>
                <a:cs typeface="Dubai"/>
              </a:rPr>
              <a:t>Building an MVP roadmap helps you validate your idea in a rapid and cost-effective way. It gives you structure and </a:t>
            </a:r>
            <a:r>
              <a:rPr lang="en-US" sz="1600" dirty="0">
                <a:latin typeface="Dubai"/>
                <a:cs typeface="Dubai"/>
              </a:rPr>
              <a:t>clarity, outlining</a:t>
            </a:r>
            <a:r>
              <a:rPr lang="en-US" sz="1600" b="0" i="0" dirty="0">
                <a:effectLst/>
                <a:latin typeface="Dubai"/>
                <a:cs typeface="Dubai"/>
              </a:rPr>
              <a:t> what you’ll build, in what order and how you’ll measure success. Instead of getting stuck in planning or overbuilding, your roadmap keeps your team aligned and focused on solving one problem really well. </a:t>
            </a:r>
          </a:p>
        </p:txBody>
      </p:sp>
      <p:pic>
        <p:nvPicPr>
          <p:cNvPr id="6" name="Image 0" descr="preencoded.png">
            <a:extLst>
              <a:ext uri="{FF2B5EF4-FFF2-40B4-BE49-F238E27FC236}">
                <a16:creationId xmlns:a16="http://schemas.microsoft.com/office/drawing/2014/main" id="{2962D97E-D690-C5D0-26CC-45C63E2851F6}"/>
              </a:ext>
            </a:extLst>
          </p:cNvPr>
          <p:cNvPicPr>
            <a:picLocks noChangeAspect="1"/>
          </p:cNvPicPr>
          <p:nvPr/>
        </p:nvPicPr>
        <p:blipFill>
          <a:blip r:embed="rId2"/>
          <a:stretch>
            <a:fillRect/>
          </a:stretch>
        </p:blipFill>
        <p:spPr>
          <a:xfrm rot="16200000">
            <a:off x="293698" y="173248"/>
            <a:ext cx="2395538" cy="2495197"/>
          </a:xfrm>
          <a:prstGeom prst="rect">
            <a:avLst/>
          </a:prstGeom>
        </p:spPr>
      </p:pic>
      <p:pic>
        <p:nvPicPr>
          <p:cNvPr id="7" name="Image 1" descr="preencoded.png">
            <a:extLst>
              <a:ext uri="{FF2B5EF4-FFF2-40B4-BE49-F238E27FC236}">
                <a16:creationId xmlns:a16="http://schemas.microsoft.com/office/drawing/2014/main" id="{001B1DD1-BA4D-D8CE-1675-A7B625CDA1DD}"/>
              </a:ext>
            </a:extLst>
          </p:cNvPr>
          <p:cNvPicPr>
            <a:picLocks noChangeAspect="1"/>
          </p:cNvPicPr>
          <p:nvPr/>
        </p:nvPicPr>
        <p:blipFill>
          <a:blip r:embed="rId3"/>
          <a:stretch>
            <a:fillRect/>
          </a:stretch>
        </p:blipFill>
        <p:spPr>
          <a:xfrm rot="16200000">
            <a:off x="66683" y="-128675"/>
            <a:ext cx="1966912" cy="2162270"/>
          </a:xfrm>
          <a:prstGeom prst="rect">
            <a:avLst/>
          </a:prstGeom>
        </p:spPr>
      </p:pic>
      <p:pic>
        <p:nvPicPr>
          <p:cNvPr id="11" name="Image 2" descr="preencoded.png">
            <a:extLst>
              <a:ext uri="{FF2B5EF4-FFF2-40B4-BE49-F238E27FC236}">
                <a16:creationId xmlns:a16="http://schemas.microsoft.com/office/drawing/2014/main" id="{E2D9CE90-0ED0-D4B2-ED07-54B2E6D93AFF}"/>
              </a:ext>
            </a:extLst>
          </p:cNvPr>
          <p:cNvPicPr>
            <a:picLocks noChangeAspect="1"/>
          </p:cNvPicPr>
          <p:nvPr/>
        </p:nvPicPr>
        <p:blipFill>
          <a:blip r:embed="rId4"/>
          <a:stretch>
            <a:fillRect/>
          </a:stretch>
        </p:blipFill>
        <p:spPr>
          <a:xfrm rot="16200000">
            <a:off x="-173177" y="-245292"/>
            <a:ext cx="787492" cy="782098"/>
          </a:xfrm>
          <a:prstGeom prst="rect">
            <a:avLst/>
          </a:prstGeom>
        </p:spPr>
      </p:pic>
      <p:pic>
        <p:nvPicPr>
          <p:cNvPr id="13" name="Image 5">
            <a:extLst>
              <a:ext uri="{FF2B5EF4-FFF2-40B4-BE49-F238E27FC236}">
                <a16:creationId xmlns:a16="http://schemas.microsoft.com/office/drawing/2014/main" id="{EA43E75A-4C86-7DD2-89EC-E69ECC6F7CB9}"/>
              </a:ext>
            </a:extLst>
          </p:cNvPr>
          <p:cNvPicPr>
            <a:picLocks noChangeAspect="1"/>
          </p:cNvPicPr>
          <p:nvPr/>
        </p:nvPicPr>
        <p:blipFill>
          <a:blip r:embed="rId5"/>
          <a:srcRect l="2482" r="2482"/>
          <a:stretch/>
        </p:blipFill>
        <p:spPr>
          <a:xfrm>
            <a:off x="613326" y="539506"/>
            <a:ext cx="3190875" cy="3357563"/>
          </a:xfrm>
          <a:prstGeom prst="rect">
            <a:avLst/>
          </a:prstGeom>
        </p:spPr>
      </p:pic>
      <p:pic>
        <p:nvPicPr>
          <p:cNvPr id="14" name="Image 6" descr="preencoded.png">
            <a:extLst>
              <a:ext uri="{FF2B5EF4-FFF2-40B4-BE49-F238E27FC236}">
                <a16:creationId xmlns:a16="http://schemas.microsoft.com/office/drawing/2014/main" id="{EB2B3C51-54BC-5534-5EE4-C01032400259}"/>
              </a:ext>
            </a:extLst>
          </p:cNvPr>
          <p:cNvPicPr>
            <a:picLocks noChangeAspect="1"/>
          </p:cNvPicPr>
          <p:nvPr/>
        </p:nvPicPr>
        <p:blipFill>
          <a:blip r:embed="rId6"/>
          <a:stretch>
            <a:fillRect/>
          </a:stretch>
        </p:blipFill>
        <p:spPr>
          <a:xfrm rot="5400000">
            <a:off x="3005245" y="539506"/>
            <a:ext cx="795542" cy="802370"/>
          </a:xfrm>
          <a:prstGeom prst="rect">
            <a:avLst/>
          </a:prstGeom>
        </p:spPr>
      </p:pic>
      <p:pic>
        <p:nvPicPr>
          <p:cNvPr id="2" name="Image 6" descr="preencoded.png">
            <a:extLst>
              <a:ext uri="{FF2B5EF4-FFF2-40B4-BE49-F238E27FC236}">
                <a16:creationId xmlns:a16="http://schemas.microsoft.com/office/drawing/2014/main" id="{5101F497-1B4B-64E4-998C-E1EDF7113DAF}"/>
              </a:ext>
            </a:extLst>
          </p:cNvPr>
          <p:cNvPicPr>
            <a:picLocks noChangeAspect="1"/>
          </p:cNvPicPr>
          <p:nvPr/>
        </p:nvPicPr>
        <p:blipFill>
          <a:blip r:embed="rId6"/>
          <a:stretch>
            <a:fillRect/>
          </a:stretch>
        </p:blipFill>
        <p:spPr>
          <a:xfrm rot="16200000">
            <a:off x="613326" y="3110197"/>
            <a:ext cx="795542" cy="802370"/>
          </a:xfrm>
          <a:prstGeom prst="rect">
            <a:avLst/>
          </a:prstGeom>
        </p:spPr>
      </p:pic>
    </p:spTree>
    <p:extLst>
      <p:ext uri="{BB962C8B-B14F-4D97-AF65-F5344CB8AC3E}">
        <p14:creationId xmlns:p14="http://schemas.microsoft.com/office/powerpoint/2010/main" val="3468073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01C5B-4D91-0C43-21D5-20B2AA593A64}"/>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AD44EFD5-4E2F-6830-2B4D-07B240E7694E}"/>
              </a:ext>
            </a:extLst>
          </p:cNvPr>
          <p:cNvSpPr txBox="1">
            <a:spLocks/>
          </p:cNvSpPr>
          <p:nvPr/>
        </p:nvSpPr>
        <p:spPr>
          <a:xfrm>
            <a:off x="1015948" y="475940"/>
            <a:ext cx="5183376" cy="37195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1800" b="1" i="0">
                <a:effectLst/>
                <a:latin typeface="Dubai" panose="020B0503030403030204" pitchFamily="34" charset="-78"/>
                <a:cs typeface="Dubai" panose="020B0503030403030204" pitchFamily="34" charset="-78"/>
              </a:rPr>
              <a:t>Define Your Core Problem and Outcome</a:t>
            </a:r>
            <a:endParaRPr lang="en-UA" sz="1800" b="1">
              <a:latin typeface="Dubai" panose="020B0503030403030204" pitchFamily="34" charset="-78"/>
              <a:cs typeface="Dubai" panose="020B0503030403030204" pitchFamily="34" charset="-78"/>
            </a:endParaRPr>
          </a:p>
        </p:txBody>
      </p:sp>
      <p:sp>
        <p:nvSpPr>
          <p:cNvPr id="6" name="Text 4">
            <a:extLst>
              <a:ext uri="{FF2B5EF4-FFF2-40B4-BE49-F238E27FC236}">
                <a16:creationId xmlns:a16="http://schemas.microsoft.com/office/drawing/2014/main" id="{74F1C489-6520-0CE9-BF69-53DBEE7CE2CA}"/>
              </a:ext>
            </a:extLst>
          </p:cNvPr>
          <p:cNvSpPr/>
          <p:nvPr/>
        </p:nvSpPr>
        <p:spPr>
          <a:xfrm>
            <a:off x="539697" y="452611"/>
            <a:ext cx="390525" cy="395288"/>
          </a:xfrm>
          <a:prstGeom prst="ellipse">
            <a:avLst/>
          </a:prstGeom>
          <a:solidFill>
            <a:srgbClr val="02A592"/>
          </a:solidFill>
          <a:ln/>
        </p:spPr>
        <p:txBody>
          <a:bodyPr wrap="square" rtlCol="0" anchor="ctr"/>
          <a:lstStyle/>
          <a:p>
            <a:pPr marL="0" indent="0">
              <a:buNone/>
            </a:pPr>
            <a:endParaRPr lang="en-US"/>
          </a:p>
        </p:txBody>
      </p:sp>
      <p:sp>
        <p:nvSpPr>
          <p:cNvPr id="7" name="Text 18">
            <a:extLst>
              <a:ext uri="{FF2B5EF4-FFF2-40B4-BE49-F238E27FC236}">
                <a16:creationId xmlns:a16="http://schemas.microsoft.com/office/drawing/2014/main" id="{FF75A2C8-E86E-37FA-1BA3-5A8FA792090B}"/>
              </a:ext>
            </a:extLst>
          </p:cNvPr>
          <p:cNvSpPr/>
          <p:nvPr/>
        </p:nvSpPr>
        <p:spPr>
          <a:xfrm>
            <a:off x="453972" y="533574"/>
            <a:ext cx="561975" cy="247650"/>
          </a:xfrm>
          <a:prstGeom prst="rect">
            <a:avLst/>
          </a:prstGeom>
          <a:noFill/>
          <a:ln/>
        </p:spPr>
        <p:txBody>
          <a:bodyPr wrap="square" rtlCol="0" anchor="ctr"/>
          <a:lstStyle/>
          <a:p>
            <a:pPr marL="0" indent="0" algn="ctr">
              <a:lnSpc>
                <a:spcPts val="1950"/>
              </a:lnSpc>
              <a:buNone/>
            </a:pPr>
            <a:r>
              <a:rPr lang="en-US" sz="1500" kern="0" spc="-15">
                <a:solidFill>
                  <a:srgbClr val="FFFFFF">
                    <a:alpha val="99000"/>
                  </a:srgbClr>
                </a:solidFill>
                <a:latin typeface="Dubai" pitchFamily="34" charset="0"/>
                <a:ea typeface="Dubai" pitchFamily="34" charset="-122"/>
                <a:cs typeface="Dubai" pitchFamily="34" charset="-120"/>
              </a:rPr>
              <a:t>1</a:t>
            </a:r>
            <a:endParaRPr lang="en-US" sz="1500"/>
          </a:p>
        </p:txBody>
      </p:sp>
      <p:sp>
        <p:nvSpPr>
          <p:cNvPr id="19" name="Title 1">
            <a:extLst>
              <a:ext uri="{FF2B5EF4-FFF2-40B4-BE49-F238E27FC236}">
                <a16:creationId xmlns:a16="http://schemas.microsoft.com/office/drawing/2014/main" id="{82BAC416-AA1E-105C-0EB8-E3FD57011C33}"/>
              </a:ext>
            </a:extLst>
          </p:cNvPr>
          <p:cNvSpPr txBox="1">
            <a:spLocks/>
          </p:cNvSpPr>
          <p:nvPr/>
        </p:nvSpPr>
        <p:spPr>
          <a:xfrm>
            <a:off x="453972" y="2754460"/>
            <a:ext cx="5709782" cy="350462"/>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ct val="100000"/>
              </a:lnSpc>
            </a:pPr>
            <a:r>
              <a:rPr lang="en-US" sz="1600" b="0" dirty="0">
                <a:solidFill>
                  <a:srgbClr val="089686"/>
                </a:solidFill>
                <a:effectLst/>
                <a:latin typeface="Dubai" panose="020B0503030403030204" pitchFamily="34" charset="-78"/>
                <a:cs typeface="Dubai" panose="020B0503030403030204" pitchFamily="34" charset="-78"/>
              </a:rPr>
              <a:t>Write your problem statement and desired outcome in 2–3 sentences. Be specific about who you're helping and what success looks like for them. </a:t>
            </a:r>
            <a:endParaRPr lang="en-GB" sz="1600" b="0" dirty="0">
              <a:solidFill>
                <a:srgbClr val="089686"/>
              </a:solidFill>
              <a:effectLst/>
              <a:latin typeface="Dubai" panose="020B0503030403030204" pitchFamily="34" charset="-78"/>
              <a:cs typeface="Dubai" panose="020B0503030403030204" pitchFamily="34" charset="-78"/>
            </a:endParaRPr>
          </a:p>
        </p:txBody>
      </p:sp>
      <p:sp>
        <p:nvSpPr>
          <p:cNvPr id="8" name="Title 1">
            <a:extLst>
              <a:ext uri="{FF2B5EF4-FFF2-40B4-BE49-F238E27FC236}">
                <a16:creationId xmlns:a16="http://schemas.microsoft.com/office/drawing/2014/main" id="{1D0BCE0C-488B-06B4-C2F9-41CC591EEE11}"/>
              </a:ext>
            </a:extLst>
          </p:cNvPr>
          <p:cNvSpPr txBox="1">
            <a:spLocks/>
          </p:cNvSpPr>
          <p:nvPr/>
        </p:nvSpPr>
        <p:spPr>
          <a:xfrm>
            <a:off x="1015947" y="859995"/>
            <a:ext cx="5439389" cy="822579"/>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base">
              <a:lnSpc>
                <a:spcPct val="100000"/>
              </a:lnSpc>
            </a:pPr>
            <a:r>
              <a:rPr lang="en-US" sz="1400" b="0" i="0">
                <a:solidFill>
                  <a:srgbClr val="000000"/>
                </a:solidFill>
                <a:effectLst/>
                <a:latin typeface="Dubai" panose="020B0503030403030204" pitchFamily="34" charset="-78"/>
                <a:cs typeface="Dubai" panose="020B0503030403030204" pitchFamily="34" charset="-78"/>
              </a:rPr>
              <a:t>Start your roadmap by anchoring it in a clear, focused problem. What specific challenge does your target customer face? Your MVP should aim to solve this one meaningful problem. Then, define the outcome your product should help them achieve. This will guide your future decisions and user experience from start to finish. </a:t>
            </a:r>
            <a:endParaRPr lang="en-GB" sz="1400" b="0" i="0">
              <a:effectLst/>
              <a:latin typeface="Dubai" panose="020B0503030403030204" pitchFamily="34" charset="-78"/>
              <a:cs typeface="Dubai" panose="020B0503030403030204" pitchFamily="34" charset="-78"/>
            </a:endParaRPr>
          </a:p>
        </p:txBody>
      </p:sp>
      <p:sp>
        <p:nvSpPr>
          <p:cNvPr id="44" name="Title 1">
            <a:extLst>
              <a:ext uri="{FF2B5EF4-FFF2-40B4-BE49-F238E27FC236}">
                <a16:creationId xmlns:a16="http://schemas.microsoft.com/office/drawing/2014/main" id="{6A913AC0-3811-40AF-ADE1-074B46840EE0}"/>
              </a:ext>
            </a:extLst>
          </p:cNvPr>
          <p:cNvSpPr txBox="1">
            <a:spLocks/>
          </p:cNvSpPr>
          <p:nvPr/>
        </p:nvSpPr>
        <p:spPr>
          <a:xfrm>
            <a:off x="453972" y="2218319"/>
            <a:ext cx="1255305" cy="4177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ct val="100000"/>
              </a:lnSpc>
            </a:pPr>
            <a:r>
              <a:rPr lang="en-US" sz="1200">
                <a:solidFill>
                  <a:srgbClr val="089686"/>
                </a:solidFill>
                <a:effectLst/>
                <a:latin typeface="Dubai" panose="020B0503030403030204" pitchFamily="34" charset="-78"/>
                <a:cs typeface="Dubai" panose="020B0503030403030204" pitchFamily="34" charset="-78"/>
              </a:rPr>
              <a:t>Now You Try: </a:t>
            </a:r>
            <a:endParaRPr lang="en-GB" sz="1200">
              <a:solidFill>
                <a:srgbClr val="089686"/>
              </a:solidFill>
              <a:effectLst/>
              <a:latin typeface="Dubai" panose="020B0503030403030204" pitchFamily="34" charset="-78"/>
              <a:cs typeface="Dubai" panose="020B0503030403030204" pitchFamily="34" charset="-78"/>
            </a:endParaRPr>
          </a:p>
        </p:txBody>
      </p:sp>
      <p:cxnSp>
        <p:nvCxnSpPr>
          <p:cNvPr id="45" name="Straight Connector 44">
            <a:extLst>
              <a:ext uri="{FF2B5EF4-FFF2-40B4-BE49-F238E27FC236}">
                <a16:creationId xmlns:a16="http://schemas.microsoft.com/office/drawing/2014/main" id="{81C9013C-997C-717D-0FF4-4905AA24BD03}"/>
              </a:ext>
            </a:extLst>
          </p:cNvPr>
          <p:cNvCxnSpPr>
            <a:cxnSpLocks/>
          </p:cNvCxnSpPr>
          <p:nvPr/>
        </p:nvCxnSpPr>
        <p:spPr>
          <a:xfrm>
            <a:off x="526682" y="2552984"/>
            <a:ext cx="5859830" cy="0"/>
          </a:xfrm>
          <a:prstGeom prst="line">
            <a:avLst/>
          </a:prstGeom>
          <a:ln>
            <a:solidFill>
              <a:srgbClr val="089686">
                <a:alpha val="20000"/>
              </a:srgbClr>
            </a:solidFill>
          </a:ln>
        </p:spPr>
        <p:style>
          <a:lnRef idx="2">
            <a:schemeClr val="accent1"/>
          </a:lnRef>
          <a:fillRef idx="0">
            <a:schemeClr val="accent1"/>
          </a:fillRef>
          <a:effectRef idx="1">
            <a:schemeClr val="accent1"/>
          </a:effectRef>
          <a:fontRef idx="minor">
            <a:schemeClr val="tx1"/>
          </a:fontRef>
        </p:style>
      </p:cxnSp>
      <p:sp>
        <p:nvSpPr>
          <p:cNvPr id="47" name="Rounded Rectangle 46">
            <a:extLst>
              <a:ext uri="{FF2B5EF4-FFF2-40B4-BE49-F238E27FC236}">
                <a16:creationId xmlns:a16="http://schemas.microsoft.com/office/drawing/2014/main" id="{FD9A968A-02FE-7CD6-DF3E-4A3038AFFB96}"/>
              </a:ext>
            </a:extLst>
          </p:cNvPr>
          <p:cNvSpPr/>
          <p:nvPr/>
        </p:nvSpPr>
        <p:spPr>
          <a:xfrm>
            <a:off x="526682" y="3626603"/>
            <a:ext cx="5859830" cy="5803456"/>
          </a:xfrm>
          <a:prstGeom prst="roundRect">
            <a:avLst>
              <a:gd name="adj" fmla="val 4370"/>
            </a:avLst>
          </a:prstGeom>
          <a:noFill/>
          <a:ln>
            <a:solidFill>
              <a:srgbClr val="089686">
                <a:alpha val="20000"/>
              </a:srgb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3000811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0D7A5-AEDA-FEB4-9DE0-05F00A6F4C59}"/>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C9B25EA4-07C4-370F-DE62-757FD70A77E1}"/>
              </a:ext>
            </a:extLst>
          </p:cNvPr>
          <p:cNvSpPr txBox="1">
            <a:spLocks/>
          </p:cNvSpPr>
          <p:nvPr/>
        </p:nvSpPr>
        <p:spPr>
          <a:xfrm>
            <a:off x="1015948" y="475940"/>
            <a:ext cx="5183376" cy="37195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1800" b="1" i="0">
                <a:effectLst/>
                <a:latin typeface="Dubai" panose="020B0503030403030204" pitchFamily="34" charset="-78"/>
                <a:cs typeface="Dubai" panose="020B0503030403030204" pitchFamily="34" charset="-78"/>
              </a:rPr>
              <a:t>Define Your Core Features</a:t>
            </a:r>
            <a:endParaRPr lang="en-UA" sz="1800" b="1">
              <a:latin typeface="Dubai" panose="020B0503030403030204" pitchFamily="34" charset="-78"/>
              <a:cs typeface="Dubai" panose="020B0503030403030204" pitchFamily="34" charset="-78"/>
            </a:endParaRPr>
          </a:p>
        </p:txBody>
      </p:sp>
      <p:sp>
        <p:nvSpPr>
          <p:cNvPr id="6" name="Text 4">
            <a:extLst>
              <a:ext uri="{FF2B5EF4-FFF2-40B4-BE49-F238E27FC236}">
                <a16:creationId xmlns:a16="http://schemas.microsoft.com/office/drawing/2014/main" id="{307EE1E2-7243-0A24-7138-F09EFE797B6E}"/>
              </a:ext>
            </a:extLst>
          </p:cNvPr>
          <p:cNvSpPr/>
          <p:nvPr/>
        </p:nvSpPr>
        <p:spPr>
          <a:xfrm>
            <a:off x="539697" y="452611"/>
            <a:ext cx="390525" cy="395288"/>
          </a:xfrm>
          <a:prstGeom prst="ellipse">
            <a:avLst/>
          </a:prstGeom>
          <a:solidFill>
            <a:srgbClr val="02A592"/>
          </a:solidFill>
          <a:ln/>
        </p:spPr>
        <p:txBody>
          <a:bodyPr wrap="square" rtlCol="0" anchor="ctr"/>
          <a:lstStyle/>
          <a:p>
            <a:pPr marL="0" indent="0">
              <a:buNone/>
            </a:pPr>
            <a:endParaRPr lang="en-US"/>
          </a:p>
        </p:txBody>
      </p:sp>
      <p:sp>
        <p:nvSpPr>
          <p:cNvPr id="7" name="Text 18">
            <a:extLst>
              <a:ext uri="{FF2B5EF4-FFF2-40B4-BE49-F238E27FC236}">
                <a16:creationId xmlns:a16="http://schemas.microsoft.com/office/drawing/2014/main" id="{4D71B16C-BC63-0599-E4E4-F9E44CB1B376}"/>
              </a:ext>
            </a:extLst>
          </p:cNvPr>
          <p:cNvSpPr/>
          <p:nvPr/>
        </p:nvSpPr>
        <p:spPr>
          <a:xfrm>
            <a:off x="453972" y="533574"/>
            <a:ext cx="561975" cy="247650"/>
          </a:xfrm>
          <a:prstGeom prst="rect">
            <a:avLst/>
          </a:prstGeom>
          <a:noFill/>
          <a:ln/>
        </p:spPr>
        <p:txBody>
          <a:bodyPr wrap="square" rtlCol="0" anchor="ctr"/>
          <a:lstStyle/>
          <a:p>
            <a:pPr marL="0" indent="0" algn="ctr">
              <a:lnSpc>
                <a:spcPts val="1950"/>
              </a:lnSpc>
              <a:buNone/>
            </a:pPr>
            <a:r>
              <a:rPr lang="en-US" sz="1500" kern="0" spc="-15">
                <a:solidFill>
                  <a:srgbClr val="FFFFFF">
                    <a:alpha val="99000"/>
                  </a:srgbClr>
                </a:solidFill>
                <a:latin typeface="Dubai" pitchFamily="34" charset="0"/>
                <a:ea typeface="Dubai" pitchFamily="34" charset="-122"/>
                <a:cs typeface="Dubai" pitchFamily="34" charset="-120"/>
              </a:rPr>
              <a:t>2</a:t>
            </a:r>
            <a:endParaRPr lang="en-US" sz="1500"/>
          </a:p>
        </p:txBody>
      </p:sp>
      <p:sp>
        <p:nvSpPr>
          <p:cNvPr id="19" name="Title 1">
            <a:extLst>
              <a:ext uri="{FF2B5EF4-FFF2-40B4-BE49-F238E27FC236}">
                <a16:creationId xmlns:a16="http://schemas.microsoft.com/office/drawing/2014/main" id="{495B0FCB-B3DE-A0FC-D095-7B90F7A1B9D5}"/>
              </a:ext>
            </a:extLst>
          </p:cNvPr>
          <p:cNvSpPr txBox="1">
            <a:spLocks/>
          </p:cNvSpPr>
          <p:nvPr/>
        </p:nvSpPr>
        <p:spPr>
          <a:xfrm>
            <a:off x="453972" y="4907935"/>
            <a:ext cx="5932540" cy="1105393"/>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ct val="100000"/>
              </a:lnSpc>
            </a:pPr>
            <a:r>
              <a:rPr lang="en-GB" sz="1600" b="0" dirty="0">
                <a:solidFill>
                  <a:srgbClr val="089686"/>
                </a:solidFill>
                <a:effectLst/>
                <a:latin typeface="Dubai" panose="020B0503030403030204" pitchFamily="34" charset="-78"/>
                <a:cs typeface="Dubai" panose="020B0503030403030204" pitchFamily="34" charset="-78"/>
              </a:rPr>
              <a:t>Make a quick list of features you think your MVP needs. Then review the list and ask yourself: if this weren’t included, could someone still solve their problem? Cross out anything that can wait until later.</a:t>
            </a:r>
          </a:p>
        </p:txBody>
      </p:sp>
      <p:sp>
        <p:nvSpPr>
          <p:cNvPr id="8" name="Title 1">
            <a:extLst>
              <a:ext uri="{FF2B5EF4-FFF2-40B4-BE49-F238E27FC236}">
                <a16:creationId xmlns:a16="http://schemas.microsoft.com/office/drawing/2014/main" id="{29BCC876-358F-C9F6-0BE0-A0D3465AA6E4}"/>
              </a:ext>
            </a:extLst>
          </p:cNvPr>
          <p:cNvSpPr txBox="1">
            <a:spLocks/>
          </p:cNvSpPr>
          <p:nvPr/>
        </p:nvSpPr>
        <p:spPr>
          <a:xfrm>
            <a:off x="1015947" y="859995"/>
            <a:ext cx="5570833" cy="3433029"/>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ts val="1466"/>
              </a:lnSpc>
              <a:spcBef>
                <a:spcPts val="1200"/>
              </a:spcBef>
              <a:spcAft>
                <a:spcPts val="1200"/>
              </a:spcAft>
              <a:buNone/>
            </a:pPr>
            <a:r>
              <a:rPr lang="en-US" sz="1400" b="0" i="0" dirty="0">
                <a:solidFill>
                  <a:srgbClr val="000000"/>
                </a:solidFill>
                <a:effectLst/>
                <a:latin typeface="Dubai"/>
                <a:cs typeface="Dubai"/>
              </a:rPr>
              <a:t>Once you’ve defined your core problem and outcome, it’s time to decide what features to include in your MVP to deliver value. These are the functions that allow your early adopters to receive the desired value. </a:t>
            </a:r>
          </a:p>
          <a:p>
            <a:pPr algn="l" rtl="0" fontAlgn="base">
              <a:lnSpc>
                <a:spcPts val="1466"/>
              </a:lnSpc>
              <a:spcBef>
                <a:spcPts val="1200"/>
              </a:spcBef>
              <a:spcAft>
                <a:spcPts val="1200"/>
              </a:spcAft>
              <a:buNone/>
            </a:pPr>
            <a:r>
              <a:rPr lang="en-US" sz="1400" b="0" i="0" dirty="0">
                <a:solidFill>
                  <a:srgbClr val="000000"/>
                </a:solidFill>
                <a:effectLst/>
                <a:latin typeface="Dubai"/>
                <a:cs typeface="Dubai"/>
              </a:rPr>
              <a:t>Keep in mind: this isn’t your full or final product. Your goal is to test your idea quickly and effectively, not to develop the most lovable product. The features you choose to include in your MVP should directly support the outcome defined in Step 1. </a:t>
            </a:r>
          </a:p>
          <a:p>
            <a:pPr algn="l" rtl="0" fontAlgn="base">
              <a:lnSpc>
                <a:spcPts val="1466"/>
              </a:lnSpc>
              <a:spcBef>
                <a:spcPts val="1200"/>
              </a:spcBef>
              <a:spcAft>
                <a:spcPts val="1200"/>
              </a:spcAft>
              <a:buNone/>
            </a:pPr>
            <a:r>
              <a:rPr lang="en-US" sz="1400" b="0" i="0" dirty="0">
                <a:solidFill>
                  <a:srgbClr val="000000"/>
                </a:solidFill>
                <a:effectLst/>
                <a:latin typeface="Dubai"/>
                <a:cs typeface="Dubai"/>
              </a:rPr>
              <a:t>Ask yourself: </a:t>
            </a:r>
          </a:p>
          <a:p>
            <a:pPr fontAlgn="base">
              <a:lnSpc>
                <a:spcPts val="1466"/>
              </a:lnSpc>
              <a:buFont typeface="Arial" panose="020B0604020202020204" pitchFamily="34" charset="0"/>
              <a:buChar char="•"/>
            </a:pPr>
            <a:r>
              <a:rPr lang="en-US" sz="1400" dirty="0">
                <a:solidFill>
                  <a:srgbClr val="000000"/>
                </a:solidFill>
                <a:latin typeface="Dubai"/>
                <a:cs typeface="Dubai"/>
              </a:rPr>
              <a:t> </a:t>
            </a:r>
            <a:r>
              <a:rPr lang="en-US" sz="1400" b="0" i="0" dirty="0">
                <a:solidFill>
                  <a:srgbClr val="000000"/>
                </a:solidFill>
                <a:effectLst/>
                <a:latin typeface="Dubai"/>
                <a:cs typeface="Dubai"/>
              </a:rPr>
              <a:t>What is the minimum functionality needed for the product to deliver the intended value? </a:t>
            </a:r>
          </a:p>
          <a:p>
            <a:pPr fontAlgn="base">
              <a:lnSpc>
                <a:spcPts val="1466"/>
              </a:lnSpc>
              <a:buFont typeface="Arial" panose="020B0604020202020204" pitchFamily="34" charset="0"/>
              <a:buChar char="•"/>
            </a:pPr>
            <a:r>
              <a:rPr lang="en-US" sz="1400" dirty="0">
                <a:solidFill>
                  <a:srgbClr val="000000"/>
                </a:solidFill>
                <a:latin typeface="Dubai"/>
                <a:cs typeface="Dubai"/>
              </a:rPr>
              <a:t> </a:t>
            </a:r>
            <a:r>
              <a:rPr lang="en-US" sz="1400" b="0" i="0" dirty="0">
                <a:solidFill>
                  <a:srgbClr val="000000"/>
                </a:solidFill>
                <a:effectLst/>
                <a:latin typeface="Dubai"/>
                <a:cs typeface="Dubai"/>
              </a:rPr>
              <a:t>What feature, if missing, would prohibit the intended value from getting delivered? </a:t>
            </a:r>
          </a:p>
          <a:p>
            <a:pPr fontAlgn="base">
              <a:lnSpc>
                <a:spcPts val="1466"/>
              </a:lnSpc>
              <a:buFont typeface="Arial" panose="020B0604020202020204" pitchFamily="34" charset="0"/>
              <a:buChar char="•"/>
            </a:pPr>
            <a:r>
              <a:rPr lang="en-US" sz="1400" dirty="0">
                <a:solidFill>
                  <a:srgbClr val="000000"/>
                </a:solidFill>
                <a:latin typeface="Dubai"/>
                <a:cs typeface="Dubai"/>
              </a:rPr>
              <a:t> </a:t>
            </a:r>
            <a:r>
              <a:rPr lang="en-US" sz="1400" b="0" i="0" dirty="0">
                <a:solidFill>
                  <a:srgbClr val="000000"/>
                </a:solidFill>
                <a:effectLst/>
                <a:latin typeface="Dubai"/>
                <a:cs typeface="Dubai"/>
              </a:rPr>
              <a:t>What can we delay or leave out entirely until we’ve validated demand? </a:t>
            </a:r>
          </a:p>
        </p:txBody>
      </p:sp>
      <p:sp>
        <p:nvSpPr>
          <p:cNvPr id="44" name="Title 1">
            <a:extLst>
              <a:ext uri="{FF2B5EF4-FFF2-40B4-BE49-F238E27FC236}">
                <a16:creationId xmlns:a16="http://schemas.microsoft.com/office/drawing/2014/main" id="{787E74B2-57E8-72AA-FFBD-CEFAA295D0C9}"/>
              </a:ext>
            </a:extLst>
          </p:cNvPr>
          <p:cNvSpPr txBox="1">
            <a:spLocks/>
          </p:cNvSpPr>
          <p:nvPr/>
        </p:nvSpPr>
        <p:spPr>
          <a:xfrm>
            <a:off x="453972" y="4371795"/>
            <a:ext cx="1255305" cy="4177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ct val="100000"/>
              </a:lnSpc>
            </a:pPr>
            <a:r>
              <a:rPr lang="en-US" sz="1200">
                <a:solidFill>
                  <a:srgbClr val="089686"/>
                </a:solidFill>
                <a:effectLst/>
                <a:latin typeface="Dubai" panose="020B0503030403030204" pitchFamily="34" charset="-78"/>
                <a:cs typeface="Dubai" panose="020B0503030403030204" pitchFamily="34" charset="-78"/>
              </a:rPr>
              <a:t>Now You Try: </a:t>
            </a:r>
            <a:endParaRPr lang="en-GB" sz="1200">
              <a:solidFill>
                <a:srgbClr val="089686"/>
              </a:solidFill>
              <a:effectLst/>
              <a:latin typeface="Dubai" panose="020B0503030403030204" pitchFamily="34" charset="-78"/>
              <a:cs typeface="Dubai" panose="020B0503030403030204" pitchFamily="34" charset="-78"/>
            </a:endParaRPr>
          </a:p>
        </p:txBody>
      </p:sp>
      <p:cxnSp>
        <p:nvCxnSpPr>
          <p:cNvPr id="45" name="Straight Connector 44">
            <a:extLst>
              <a:ext uri="{FF2B5EF4-FFF2-40B4-BE49-F238E27FC236}">
                <a16:creationId xmlns:a16="http://schemas.microsoft.com/office/drawing/2014/main" id="{FFC199D9-B164-3CC6-B9C4-1A41E4A4555C}"/>
              </a:ext>
            </a:extLst>
          </p:cNvPr>
          <p:cNvCxnSpPr>
            <a:cxnSpLocks/>
          </p:cNvCxnSpPr>
          <p:nvPr/>
        </p:nvCxnSpPr>
        <p:spPr>
          <a:xfrm>
            <a:off x="526682" y="4706460"/>
            <a:ext cx="5859830" cy="0"/>
          </a:xfrm>
          <a:prstGeom prst="line">
            <a:avLst/>
          </a:prstGeom>
          <a:ln>
            <a:solidFill>
              <a:srgbClr val="089686">
                <a:alpha val="20000"/>
              </a:srgbClr>
            </a:solidFill>
          </a:ln>
        </p:spPr>
        <p:style>
          <a:lnRef idx="2">
            <a:schemeClr val="accent1"/>
          </a:lnRef>
          <a:fillRef idx="0">
            <a:schemeClr val="accent1"/>
          </a:fillRef>
          <a:effectRef idx="1">
            <a:schemeClr val="accent1"/>
          </a:effectRef>
          <a:fontRef idx="minor">
            <a:schemeClr val="tx1"/>
          </a:fontRef>
        </p:style>
      </p:cxnSp>
      <p:sp>
        <p:nvSpPr>
          <p:cNvPr id="47" name="Rounded Rectangle 46">
            <a:extLst>
              <a:ext uri="{FF2B5EF4-FFF2-40B4-BE49-F238E27FC236}">
                <a16:creationId xmlns:a16="http://schemas.microsoft.com/office/drawing/2014/main" id="{6DBCDB81-02FF-3D68-DABA-715602CD0A6A}"/>
              </a:ext>
            </a:extLst>
          </p:cNvPr>
          <p:cNvSpPr/>
          <p:nvPr/>
        </p:nvSpPr>
        <p:spPr>
          <a:xfrm>
            <a:off x="526682" y="5796366"/>
            <a:ext cx="5859830" cy="3633693"/>
          </a:xfrm>
          <a:prstGeom prst="roundRect">
            <a:avLst>
              <a:gd name="adj" fmla="val 4370"/>
            </a:avLst>
          </a:prstGeom>
          <a:noFill/>
          <a:ln>
            <a:solidFill>
              <a:srgbClr val="089686">
                <a:alpha val="20000"/>
              </a:srgb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2367717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8C4E1-1405-8507-6D01-26FD8682D935}"/>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C2FE3E8A-D94F-078E-19AA-B408DD435F4D}"/>
              </a:ext>
            </a:extLst>
          </p:cNvPr>
          <p:cNvSpPr txBox="1">
            <a:spLocks/>
          </p:cNvSpPr>
          <p:nvPr/>
        </p:nvSpPr>
        <p:spPr>
          <a:xfrm>
            <a:off x="1015948" y="475940"/>
            <a:ext cx="5183376" cy="37195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1800" b="1" i="0">
                <a:effectLst/>
                <a:latin typeface="Dubai" panose="020B0503030403030204" pitchFamily="34" charset="-78"/>
                <a:cs typeface="Dubai" panose="020B0503030403030204" pitchFamily="34" charset="-78"/>
              </a:rPr>
              <a:t>Prioritise with the </a:t>
            </a:r>
            <a:r>
              <a:rPr lang="en-GB" sz="1800" b="1" i="0" err="1">
                <a:effectLst/>
                <a:latin typeface="Dubai" panose="020B0503030403030204" pitchFamily="34" charset="-78"/>
                <a:cs typeface="Dubai" panose="020B0503030403030204" pitchFamily="34" charset="-78"/>
              </a:rPr>
              <a:t>MoSCoW</a:t>
            </a:r>
            <a:r>
              <a:rPr lang="en-GB" sz="1800" b="1" i="0">
                <a:effectLst/>
                <a:latin typeface="Dubai" panose="020B0503030403030204" pitchFamily="34" charset="-78"/>
                <a:cs typeface="Dubai" panose="020B0503030403030204" pitchFamily="34" charset="-78"/>
              </a:rPr>
              <a:t> Method</a:t>
            </a:r>
            <a:endParaRPr lang="en-UA" sz="1800" b="1">
              <a:latin typeface="Dubai" panose="020B0503030403030204" pitchFamily="34" charset="-78"/>
              <a:cs typeface="Dubai" panose="020B0503030403030204" pitchFamily="34" charset="-78"/>
            </a:endParaRPr>
          </a:p>
        </p:txBody>
      </p:sp>
      <p:sp>
        <p:nvSpPr>
          <p:cNvPr id="6" name="Text 4">
            <a:extLst>
              <a:ext uri="{FF2B5EF4-FFF2-40B4-BE49-F238E27FC236}">
                <a16:creationId xmlns:a16="http://schemas.microsoft.com/office/drawing/2014/main" id="{68FC6D16-879D-2848-F56F-D72D853D7FCA}"/>
              </a:ext>
            </a:extLst>
          </p:cNvPr>
          <p:cNvSpPr/>
          <p:nvPr/>
        </p:nvSpPr>
        <p:spPr>
          <a:xfrm>
            <a:off x="539697" y="452611"/>
            <a:ext cx="390525" cy="395288"/>
          </a:xfrm>
          <a:prstGeom prst="ellipse">
            <a:avLst/>
          </a:prstGeom>
          <a:solidFill>
            <a:srgbClr val="02A592"/>
          </a:solidFill>
          <a:ln/>
        </p:spPr>
        <p:txBody>
          <a:bodyPr wrap="square" rtlCol="0" anchor="ctr"/>
          <a:lstStyle/>
          <a:p>
            <a:pPr marL="0" indent="0">
              <a:buNone/>
            </a:pPr>
            <a:endParaRPr lang="en-US"/>
          </a:p>
        </p:txBody>
      </p:sp>
      <p:sp>
        <p:nvSpPr>
          <p:cNvPr id="7" name="Text 18">
            <a:extLst>
              <a:ext uri="{FF2B5EF4-FFF2-40B4-BE49-F238E27FC236}">
                <a16:creationId xmlns:a16="http://schemas.microsoft.com/office/drawing/2014/main" id="{D0EFA643-BAC7-9A87-9A7F-E1C1F5F47C28}"/>
              </a:ext>
            </a:extLst>
          </p:cNvPr>
          <p:cNvSpPr/>
          <p:nvPr/>
        </p:nvSpPr>
        <p:spPr>
          <a:xfrm>
            <a:off x="453972" y="533574"/>
            <a:ext cx="561975" cy="247650"/>
          </a:xfrm>
          <a:prstGeom prst="rect">
            <a:avLst/>
          </a:prstGeom>
          <a:noFill/>
          <a:ln/>
        </p:spPr>
        <p:txBody>
          <a:bodyPr wrap="square" rtlCol="0" anchor="ctr"/>
          <a:lstStyle/>
          <a:p>
            <a:pPr marL="0" indent="0" algn="ctr">
              <a:lnSpc>
                <a:spcPts val="1950"/>
              </a:lnSpc>
              <a:buNone/>
            </a:pPr>
            <a:r>
              <a:rPr lang="en-US" sz="1500" kern="0" spc="-15">
                <a:solidFill>
                  <a:srgbClr val="FFFFFF">
                    <a:alpha val="99000"/>
                  </a:srgbClr>
                </a:solidFill>
                <a:latin typeface="Dubai" pitchFamily="34" charset="0"/>
                <a:cs typeface="Dubai" pitchFamily="34" charset="-120"/>
              </a:rPr>
              <a:t>3</a:t>
            </a:r>
            <a:endParaRPr lang="en-US" sz="1500"/>
          </a:p>
        </p:txBody>
      </p:sp>
      <p:sp>
        <p:nvSpPr>
          <p:cNvPr id="19" name="Title 1">
            <a:extLst>
              <a:ext uri="{FF2B5EF4-FFF2-40B4-BE49-F238E27FC236}">
                <a16:creationId xmlns:a16="http://schemas.microsoft.com/office/drawing/2014/main" id="{B48D4C4D-50D9-D0A8-E697-70EDC5715DC5}"/>
              </a:ext>
            </a:extLst>
          </p:cNvPr>
          <p:cNvSpPr txBox="1">
            <a:spLocks/>
          </p:cNvSpPr>
          <p:nvPr/>
        </p:nvSpPr>
        <p:spPr>
          <a:xfrm>
            <a:off x="453972" y="2366218"/>
            <a:ext cx="5709782" cy="350462"/>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ct val="100000"/>
              </a:lnSpc>
            </a:pPr>
            <a:r>
              <a:rPr lang="en-US" sz="1600" b="0" dirty="0">
                <a:solidFill>
                  <a:srgbClr val="089686"/>
                </a:solidFill>
                <a:effectLst/>
                <a:latin typeface="Dubai" panose="020B0503030403030204" pitchFamily="34" charset="-78"/>
                <a:cs typeface="Dubai" panose="020B0503030403030204" pitchFamily="34" charset="-78"/>
              </a:rPr>
              <a:t>List all your possible features. Then sort them into the four </a:t>
            </a:r>
            <a:r>
              <a:rPr lang="en-US" sz="1600" b="0" dirty="0" err="1">
                <a:solidFill>
                  <a:srgbClr val="089686"/>
                </a:solidFill>
                <a:effectLst/>
                <a:latin typeface="Dubai" panose="020B0503030403030204" pitchFamily="34" charset="-78"/>
                <a:cs typeface="Dubai" panose="020B0503030403030204" pitchFamily="34" charset="-78"/>
              </a:rPr>
              <a:t>MoSCoW</a:t>
            </a:r>
            <a:r>
              <a:rPr lang="en-US" sz="1600" b="0" dirty="0">
                <a:solidFill>
                  <a:srgbClr val="089686"/>
                </a:solidFill>
                <a:effectLst/>
                <a:latin typeface="Dubai" panose="020B0503030403030204" pitchFamily="34" charset="-78"/>
                <a:cs typeface="Dubai" panose="020B0503030403030204" pitchFamily="34" charset="-78"/>
              </a:rPr>
              <a:t> categories. Your MVP should include only the Must-Haves. </a:t>
            </a:r>
            <a:endParaRPr lang="en-GB" sz="1600" b="0" dirty="0">
              <a:solidFill>
                <a:srgbClr val="089686"/>
              </a:solidFill>
              <a:effectLst/>
              <a:latin typeface="Dubai" panose="020B0503030403030204" pitchFamily="34" charset="-78"/>
              <a:cs typeface="Dubai" panose="020B0503030403030204" pitchFamily="34" charset="-78"/>
            </a:endParaRPr>
          </a:p>
        </p:txBody>
      </p:sp>
      <p:sp>
        <p:nvSpPr>
          <p:cNvPr id="8" name="Title 1">
            <a:extLst>
              <a:ext uri="{FF2B5EF4-FFF2-40B4-BE49-F238E27FC236}">
                <a16:creationId xmlns:a16="http://schemas.microsoft.com/office/drawing/2014/main" id="{B2ACCDC8-2B64-D464-0812-CF7575095C78}"/>
              </a:ext>
            </a:extLst>
          </p:cNvPr>
          <p:cNvSpPr txBox="1">
            <a:spLocks/>
          </p:cNvSpPr>
          <p:nvPr/>
        </p:nvSpPr>
        <p:spPr>
          <a:xfrm>
            <a:off x="1015947" y="859995"/>
            <a:ext cx="5570833" cy="891311"/>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ts val="1466"/>
              </a:lnSpc>
              <a:spcBef>
                <a:spcPts val="1200"/>
              </a:spcBef>
              <a:spcAft>
                <a:spcPts val="1200"/>
              </a:spcAft>
              <a:buNone/>
            </a:pPr>
            <a:r>
              <a:rPr lang="en-US" sz="1400" b="0" i="0">
                <a:effectLst/>
                <a:latin typeface="Dubai" panose="020B0503030403030204" pitchFamily="34" charset="-78"/>
                <a:cs typeface="Dubai" panose="020B0503030403030204" pitchFamily="34" charset="-78"/>
              </a:rPr>
              <a:t>Not everything needs to be built at once. The </a:t>
            </a:r>
            <a:r>
              <a:rPr lang="en-US" sz="1400" b="0" i="0" err="1">
                <a:effectLst/>
                <a:latin typeface="Dubai" panose="020B0503030403030204" pitchFamily="34" charset="-78"/>
                <a:cs typeface="Dubai" panose="020B0503030403030204" pitchFamily="34" charset="-78"/>
              </a:rPr>
              <a:t>MoSCoW</a:t>
            </a:r>
            <a:r>
              <a:rPr lang="en-US" sz="1400" b="0" i="0">
                <a:effectLst/>
                <a:latin typeface="Dubai" panose="020B0503030403030204" pitchFamily="34" charset="-78"/>
                <a:cs typeface="Dubai" panose="020B0503030403030204" pitchFamily="34" charset="-78"/>
              </a:rPr>
              <a:t> method helps you decide what matters most: Must-Have, Should-Have, Could-Have and Won’t-Have (for now). This stops you from overbuilding and keeps your MVP lean and focused. </a:t>
            </a:r>
          </a:p>
        </p:txBody>
      </p:sp>
      <p:sp>
        <p:nvSpPr>
          <p:cNvPr id="44" name="Title 1">
            <a:extLst>
              <a:ext uri="{FF2B5EF4-FFF2-40B4-BE49-F238E27FC236}">
                <a16:creationId xmlns:a16="http://schemas.microsoft.com/office/drawing/2014/main" id="{51E3218E-5F6D-726F-F9D7-8D1D7342601E}"/>
              </a:ext>
            </a:extLst>
          </p:cNvPr>
          <p:cNvSpPr txBox="1">
            <a:spLocks/>
          </p:cNvSpPr>
          <p:nvPr/>
        </p:nvSpPr>
        <p:spPr>
          <a:xfrm>
            <a:off x="453972" y="1830077"/>
            <a:ext cx="1255305" cy="4177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ct val="100000"/>
              </a:lnSpc>
            </a:pPr>
            <a:r>
              <a:rPr lang="en-US" sz="1200">
                <a:solidFill>
                  <a:srgbClr val="089686"/>
                </a:solidFill>
                <a:effectLst/>
                <a:latin typeface="Dubai" panose="020B0503030403030204" pitchFamily="34" charset="-78"/>
                <a:cs typeface="Dubai" panose="020B0503030403030204" pitchFamily="34" charset="-78"/>
              </a:rPr>
              <a:t>Now You Try: </a:t>
            </a:r>
            <a:endParaRPr lang="en-GB" sz="1200">
              <a:solidFill>
                <a:srgbClr val="089686"/>
              </a:solidFill>
              <a:effectLst/>
              <a:latin typeface="Dubai" panose="020B0503030403030204" pitchFamily="34" charset="-78"/>
              <a:cs typeface="Dubai" panose="020B0503030403030204" pitchFamily="34" charset="-78"/>
            </a:endParaRPr>
          </a:p>
        </p:txBody>
      </p:sp>
      <p:cxnSp>
        <p:nvCxnSpPr>
          <p:cNvPr id="45" name="Straight Connector 44">
            <a:extLst>
              <a:ext uri="{FF2B5EF4-FFF2-40B4-BE49-F238E27FC236}">
                <a16:creationId xmlns:a16="http://schemas.microsoft.com/office/drawing/2014/main" id="{7737D9A3-19B9-5D6D-4200-3B213557C41C}"/>
              </a:ext>
            </a:extLst>
          </p:cNvPr>
          <p:cNvCxnSpPr>
            <a:cxnSpLocks/>
          </p:cNvCxnSpPr>
          <p:nvPr/>
        </p:nvCxnSpPr>
        <p:spPr>
          <a:xfrm>
            <a:off x="526682" y="2164742"/>
            <a:ext cx="5859830" cy="0"/>
          </a:xfrm>
          <a:prstGeom prst="line">
            <a:avLst/>
          </a:prstGeom>
          <a:ln>
            <a:solidFill>
              <a:srgbClr val="089686">
                <a:alpha val="20000"/>
              </a:srgbClr>
            </a:solidFill>
          </a:ln>
        </p:spPr>
        <p:style>
          <a:lnRef idx="2">
            <a:schemeClr val="accent1"/>
          </a:lnRef>
          <a:fillRef idx="0">
            <a:schemeClr val="accent1"/>
          </a:fillRef>
          <a:effectRef idx="1">
            <a:schemeClr val="accent1"/>
          </a:effectRef>
          <a:fontRef idx="minor">
            <a:schemeClr val="tx1"/>
          </a:fontRef>
        </p:style>
      </p:cxnSp>
      <p:sp>
        <p:nvSpPr>
          <p:cNvPr id="47" name="Rounded Rectangle 46">
            <a:extLst>
              <a:ext uri="{FF2B5EF4-FFF2-40B4-BE49-F238E27FC236}">
                <a16:creationId xmlns:a16="http://schemas.microsoft.com/office/drawing/2014/main" id="{0D86E0D5-378B-4358-AFC0-6BDA6BDABC91}"/>
              </a:ext>
            </a:extLst>
          </p:cNvPr>
          <p:cNvSpPr/>
          <p:nvPr/>
        </p:nvSpPr>
        <p:spPr>
          <a:xfrm>
            <a:off x="526682" y="3230043"/>
            <a:ext cx="5859830" cy="6200015"/>
          </a:xfrm>
          <a:prstGeom prst="roundRect">
            <a:avLst>
              <a:gd name="adj" fmla="val 4370"/>
            </a:avLst>
          </a:prstGeom>
          <a:noFill/>
          <a:ln>
            <a:solidFill>
              <a:srgbClr val="089686">
                <a:alpha val="20000"/>
              </a:srgb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3219043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A4EFA-5100-DB3E-ED22-168283439275}"/>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6726162-6446-5198-9D8D-100494C73AA8}"/>
              </a:ext>
            </a:extLst>
          </p:cNvPr>
          <p:cNvSpPr txBox="1">
            <a:spLocks/>
          </p:cNvSpPr>
          <p:nvPr/>
        </p:nvSpPr>
        <p:spPr>
          <a:xfrm>
            <a:off x="1015948" y="475940"/>
            <a:ext cx="5183376" cy="37195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1800" b="1" i="0">
                <a:effectLst/>
                <a:latin typeface="Dubai" panose="020B0503030403030204" pitchFamily="34" charset="-78"/>
                <a:cs typeface="Dubai" panose="020B0503030403030204" pitchFamily="34" charset="-78"/>
              </a:rPr>
              <a:t>Write Actionable User Stories</a:t>
            </a:r>
            <a:endParaRPr lang="en-UA" sz="1800" b="1">
              <a:latin typeface="Dubai" panose="020B0503030403030204" pitchFamily="34" charset="-78"/>
              <a:cs typeface="Dubai" panose="020B0503030403030204" pitchFamily="34" charset="-78"/>
            </a:endParaRPr>
          </a:p>
        </p:txBody>
      </p:sp>
      <p:sp>
        <p:nvSpPr>
          <p:cNvPr id="6" name="Text 4">
            <a:extLst>
              <a:ext uri="{FF2B5EF4-FFF2-40B4-BE49-F238E27FC236}">
                <a16:creationId xmlns:a16="http://schemas.microsoft.com/office/drawing/2014/main" id="{E5D20702-BC50-5056-7F01-EA9FFEF01A1C}"/>
              </a:ext>
            </a:extLst>
          </p:cNvPr>
          <p:cNvSpPr/>
          <p:nvPr/>
        </p:nvSpPr>
        <p:spPr>
          <a:xfrm>
            <a:off x="539697" y="452611"/>
            <a:ext cx="390525" cy="395288"/>
          </a:xfrm>
          <a:prstGeom prst="ellipse">
            <a:avLst/>
          </a:prstGeom>
          <a:solidFill>
            <a:srgbClr val="02A592"/>
          </a:solidFill>
          <a:ln/>
        </p:spPr>
        <p:txBody>
          <a:bodyPr wrap="square" rtlCol="0" anchor="ctr"/>
          <a:lstStyle/>
          <a:p>
            <a:pPr marL="0" indent="0">
              <a:buNone/>
            </a:pPr>
            <a:endParaRPr lang="en-US"/>
          </a:p>
        </p:txBody>
      </p:sp>
      <p:sp>
        <p:nvSpPr>
          <p:cNvPr id="7" name="Text 18">
            <a:extLst>
              <a:ext uri="{FF2B5EF4-FFF2-40B4-BE49-F238E27FC236}">
                <a16:creationId xmlns:a16="http://schemas.microsoft.com/office/drawing/2014/main" id="{56223BAA-C689-753C-270C-48123BF963D1}"/>
              </a:ext>
            </a:extLst>
          </p:cNvPr>
          <p:cNvSpPr/>
          <p:nvPr/>
        </p:nvSpPr>
        <p:spPr>
          <a:xfrm>
            <a:off x="453972" y="533574"/>
            <a:ext cx="561975" cy="247650"/>
          </a:xfrm>
          <a:prstGeom prst="rect">
            <a:avLst/>
          </a:prstGeom>
          <a:noFill/>
          <a:ln/>
        </p:spPr>
        <p:txBody>
          <a:bodyPr wrap="square" rtlCol="0" anchor="ctr"/>
          <a:lstStyle/>
          <a:p>
            <a:pPr marL="0" indent="0" algn="ctr">
              <a:lnSpc>
                <a:spcPts val="1950"/>
              </a:lnSpc>
              <a:buNone/>
            </a:pPr>
            <a:r>
              <a:rPr lang="en-US" sz="1500" kern="0" spc="-15">
                <a:solidFill>
                  <a:srgbClr val="FFFFFF">
                    <a:alpha val="99000"/>
                  </a:srgbClr>
                </a:solidFill>
                <a:latin typeface="Dubai" pitchFamily="34" charset="0"/>
                <a:cs typeface="Dubai" pitchFamily="34" charset="-120"/>
              </a:rPr>
              <a:t>4</a:t>
            </a:r>
            <a:endParaRPr lang="en-US" sz="1500"/>
          </a:p>
        </p:txBody>
      </p:sp>
      <p:sp>
        <p:nvSpPr>
          <p:cNvPr id="19" name="Title 1">
            <a:extLst>
              <a:ext uri="{FF2B5EF4-FFF2-40B4-BE49-F238E27FC236}">
                <a16:creationId xmlns:a16="http://schemas.microsoft.com/office/drawing/2014/main" id="{EFCFA84F-C08D-CCF7-95A8-CC8E5D288306}"/>
              </a:ext>
            </a:extLst>
          </p:cNvPr>
          <p:cNvSpPr txBox="1">
            <a:spLocks/>
          </p:cNvSpPr>
          <p:nvPr/>
        </p:nvSpPr>
        <p:spPr>
          <a:xfrm>
            <a:off x="453972" y="5660287"/>
            <a:ext cx="5709782" cy="877389"/>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ct val="100000"/>
              </a:lnSpc>
            </a:pPr>
            <a:r>
              <a:rPr lang="en-US" sz="1600" b="0" dirty="0">
                <a:solidFill>
                  <a:srgbClr val="089686"/>
                </a:solidFill>
                <a:effectLst/>
                <a:latin typeface="Dubai" panose="020B0503030403030204" pitchFamily="34" charset="-78"/>
                <a:cs typeface="Dubai" panose="020B0503030403030204" pitchFamily="34" charset="-78"/>
              </a:rPr>
              <a:t>Write three user stories using the format above. Focus on your primary customer type and the key goals your MVP must support. </a:t>
            </a:r>
            <a:endParaRPr lang="en-GB" sz="1600" b="0" dirty="0">
              <a:solidFill>
                <a:srgbClr val="089686"/>
              </a:solidFill>
              <a:effectLst/>
              <a:latin typeface="Dubai" panose="020B0503030403030204" pitchFamily="34" charset="-78"/>
              <a:cs typeface="Dubai" panose="020B0503030403030204" pitchFamily="34" charset="-78"/>
            </a:endParaRPr>
          </a:p>
        </p:txBody>
      </p:sp>
      <p:sp>
        <p:nvSpPr>
          <p:cNvPr id="8" name="Title 1">
            <a:extLst>
              <a:ext uri="{FF2B5EF4-FFF2-40B4-BE49-F238E27FC236}">
                <a16:creationId xmlns:a16="http://schemas.microsoft.com/office/drawing/2014/main" id="{8A090B72-AD6E-8D6D-DEF0-E86B92D0D79B}"/>
              </a:ext>
            </a:extLst>
          </p:cNvPr>
          <p:cNvSpPr txBox="1">
            <a:spLocks/>
          </p:cNvSpPr>
          <p:nvPr/>
        </p:nvSpPr>
        <p:spPr>
          <a:xfrm>
            <a:off x="1015947" y="859994"/>
            <a:ext cx="5570833" cy="4093005"/>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ts val="1466"/>
              </a:lnSpc>
              <a:spcBef>
                <a:spcPts val="1200"/>
              </a:spcBef>
              <a:spcAft>
                <a:spcPts val="1200"/>
              </a:spcAft>
              <a:buNone/>
            </a:pPr>
            <a:r>
              <a:rPr lang="en-US" sz="1400" b="0" i="0">
                <a:solidFill>
                  <a:srgbClr val="000000"/>
                </a:solidFill>
                <a:effectLst/>
                <a:latin typeface="Dubai" panose="020B0503030403030204" pitchFamily="34" charset="-78"/>
                <a:cs typeface="Dubai" panose="020B0503030403030204" pitchFamily="34" charset="-78"/>
              </a:rPr>
              <a:t>User stories are brief, clear descriptions of how users will interact with your product to achieve a goal. They help </a:t>
            </a:r>
            <a:r>
              <a:rPr lang="en-US" sz="1400" b="0" i="0" err="1">
                <a:solidFill>
                  <a:srgbClr val="000000"/>
                </a:solidFill>
                <a:effectLst/>
                <a:latin typeface="Dubai" panose="020B0503030403030204" pitchFamily="34" charset="-78"/>
                <a:cs typeface="Dubai" panose="020B0503030403030204" pitchFamily="34" charset="-78"/>
              </a:rPr>
              <a:t>prioritise</a:t>
            </a:r>
            <a:r>
              <a:rPr lang="en-US" sz="1400" b="0" i="0">
                <a:solidFill>
                  <a:srgbClr val="000000"/>
                </a:solidFill>
                <a:effectLst/>
                <a:latin typeface="Dubai" panose="020B0503030403030204" pitchFamily="34" charset="-78"/>
                <a:cs typeface="Dubai" panose="020B0503030403030204" pitchFamily="34" charset="-78"/>
              </a:rPr>
              <a:t> functionality that serves a real need. Each user story focuses on a specific action a user takes, and the value they gain. This ensures your MVP is rooted in solving real problems, not just building features. </a:t>
            </a:r>
            <a:br>
              <a:rPr lang="en-US" sz="1400" b="0" i="0">
                <a:solidFill>
                  <a:srgbClr val="000000"/>
                </a:solidFill>
                <a:effectLst/>
                <a:latin typeface="Dubai" panose="020B0503030403030204" pitchFamily="34" charset="-78"/>
                <a:cs typeface="Dubai" panose="020B0503030403030204" pitchFamily="34" charset="-78"/>
              </a:rPr>
            </a:br>
            <a:r>
              <a:rPr lang="en-US" sz="1400" b="0" i="0">
                <a:solidFill>
                  <a:srgbClr val="000000"/>
                </a:solidFill>
                <a:effectLst/>
                <a:latin typeface="Dubai" panose="020B0503030403030204" pitchFamily="34" charset="-78"/>
                <a:cs typeface="Dubai" panose="020B0503030403030204" pitchFamily="34" charset="-78"/>
              </a:rPr>
              <a:t> </a:t>
            </a:r>
            <a:br>
              <a:rPr lang="en-US" sz="1400" b="0" i="0">
                <a:solidFill>
                  <a:srgbClr val="000000"/>
                </a:solidFill>
                <a:effectLst/>
                <a:latin typeface="Dubai" panose="020B0503030403030204" pitchFamily="34" charset="-78"/>
                <a:cs typeface="Dubai" panose="020B0503030403030204" pitchFamily="34" charset="-78"/>
              </a:rPr>
            </a:br>
            <a:r>
              <a:rPr lang="en-US" sz="1400" b="0" i="0">
                <a:solidFill>
                  <a:srgbClr val="000000"/>
                </a:solidFill>
                <a:effectLst/>
                <a:latin typeface="Dubai" panose="020B0503030403030204" pitchFamily="34" charset="-78"/>
                <a:cs typeface="Dubai" panose="020B0503030403030204" pitchFamily="34" charset="-78"/>
              </a:rPr>
              <a:t>The standard format is: </a:t>
            </a:r>
            <a:br>
              <a:rPr lang="en-US" sz="1400" b="0" i="0">
                <a:solidFill>
                  <a:srgbClr val="000000"/>
                </a:solidFill>
                <a:effectLst/>
                <a:latin typeface="Dubai" panose="020B0503030403030204" pitchFamily="34" charset="-78"/>
                <a:cs typeface="Dubai" panose="020B0503030403030204" pitchFamily="34" charset="-78"/>
              </a:rPr>
            </a:br>
            <a:r>
              <a:rPr lang="en-US" sz="1400" b="0" i="0">
                <a:solidFill>
                  <a:srgbClr val="000000"/>
                </a:solidFill>
                <a:effectLst/>
                <a:latin typeface="Dubai" panose="020B0503030403030204" pitchFamily="34" charset="-78"/>
                <a:cs typeface="Dubai" panose="020B0503030403030204" pitchFamily="34" charset="-78"/>
              </a:rPr>
              <a:t>'As a [type of user], I want to [do something], so that I can [achieve a benefit].' </a:t>
            </a:r>
            <a:br>
              <a:rPr lang="en-US" sz="1400" b="0" i="0">
                <a:solidFill>
                  <a:srgbClr val="000000"/>
                </a:solidFill>
                <a:effectLst/>
                <a:latin typeface="Dubai" panose="020B0503030403030204" pitchFamily="34" charset="-78"/>
                <a:cs typeface="Dubai" panose="020B0503030403030204" pitchFamily="34" charset="-78"/>
              </a:rPr>
            </a:br>
            <a:r>
              <a:rPr lang="en-US" sz="1400" b="0" i="0">
                <a:solidFill>
                  <a:srgbClr val="000000"/>
                </a:solidFill>
                <a:effectLst/>
                <a:latin typeface="Dubai" panose="020B0503030403030204" pitchFamily="34" charset="-78"/>
                <a:cs typeface="Dubai" panose="020B0503030403030204" pitchFamily="34" charset="-78"/>
              </a:rPr>
              <a:t> </a:t>
            </a:r>
            <a:br>
              <a:rPr lang="en-US" sz="1400" b="0" i="0">
                <a:solidFill>
                  <a:srgbClr val="000000"/>
                </a:solidFill>
                <a:effectLst/>
                <a:latin typeface="Dubai" panose="020B0503030403030204" pitchFamily="34" charset="-78"/>
                <a:cs typeface="Dubai" panose="020B0503030403030204" pitchFamily="34" charset="-78"/>
              </a:rPr>
            </a:br>
            <a:r>
              <a:rPr lang="en-US" sz="1400" b="0" i="0">
                <a:solidFill>
                  <a:srgbClr val="000000"/>
                </a:solidFill>
                <a:effectLst/>
                <a:latin typeface="Dubai" panose="020B0503030403030204" pitchFamily="34" charset="-78"/>
                <a:cs typeface="Dubai" panose="020B0503030403030204" pitchFamily="34" charset="-78"/>
              </a:rPr>
              <a:t>For example: </a:t>
            </a:r>
            <a:br>
              <a:rPr lang="en-US" sz="1400" b="0" i="0">
                <a:solidFill>
                  <a:srgbClr val="000000"/>
                </a:solidFill>
                <a:effectLst/>
                <a:latin typeface="Dubai" panose="020B0503030403030204" pitchFamily="34" charset="-78"/>
                <a:cs typeface="Dubai" panose="020B0503030403030204" pitchFamily="34" charset="-78"/>
              </a:rPr>
            </a:br>
            <a:r>
              <a:rPr lang="en-US" sz="1400" b="0" i="0">
                <a:solidFill>
                  <a:srgbClr val="000000"/>
                </a:solidFill>
                <a:effectLst/>
                <a:latin typeface="Dubai" panose="020B0503030403030204" pitchFamily="34" charset="-78"/>
                <a:cs typeface="Dubai" panose="020B0503030403030204" pitchFamily="34" charset="-78"/>
              </a:rPr>
              <a:t>• As a busy professional, I want to schedule same-day deliveries so that I can manage my time more efficiently. </a:t>
            </a:r>
            <a:br>
              <a:rPr lang="en-US" sz="1400" b="0" i="0">
                <a:solidFill>
                  <a:srgbClr val="000000"/>
                </a:solidFill>
                <a:effectLst/>
                <a:latin typeface="Dubai" panose="020B0503030403030204" pitchFamily="34" charset="-78"/>
                <a:cs typeface="Dubai" panose="020B0503030403030204" pitchFamily="34" charset="-78"/>
              </a:rPr>
            </a:br>
            <a:r>
              <a:rPr lang="en-US" sz="1400" b="0" i="0">
                <a:solidFill>
                  <a:srgbClr val="000000"/>
                </a:solidFill>
                <a:effectLst/>
                <a:latin typeface="Dubai" panose="020B0503030403030204" pitchFamily="34" charset="-78"/>
                <a:cs typeface="Dubai" panose="020B0503030403030204" pitchFamily="34" charset="-78"/>
              </a:rPr>
              <a:t>• As a freelance designer, I want to generate automatic invoices so that I can spend less time on admin. </a:t>
            </a:r>
            <a:br>
              <a:rPr lang="en-US" sz="1400" b="0" i="0">
                <a:solidFill>
                  <a:srgbClr val="000000"/>
                </a:solidFill>
                <a:effectLst/>
                <a:latin typeface="Dubai" panose="020B0503030403030204" pitchFamily="34" charset="-78"/>
                <a:cs typeface="Dubai" panose="020B0503030403030204" pitchFamily="34" charset="-78"/>
              </a:rPr>
            </a:br>
            <a:r>
              <a:rPr lang="en-US" sz="1400" b="0" i="0">
                <a:solidFill>
                  <a:srgbClr val="000000"/>
                </a:solidFill>
                <a:effectLst/>
                <a:latin typeface="Dubai" panose="020B0503030403030204" pitchFamily="34" charset="-78"/>
                <a:cs typeface="Dubai" panose="020B0503030403030204" pitchFamily="34" charset="-78"/>
              </a:rPr>
              <a:t>• As a parent in Dubai, I want to book last-minute childcare, so that I can attend unexpected work events. </a:t>
            </a:r>
            <a:br>
              <a:rPr lang="en-US" sz="1400" b="0" i="0">
                <a:solidFill>
                  <a:srgbClr val="000000"/>
                </a:solidFill>
                <a:effectLst/>
                <a:latin typeface="Dubai" panose="020B0503030403030204" pitchFamily="34" charset="-78"/>
                <a:cs typeface="Dubai" panose="020B0503030403030204" pitchFamily="34" charset="-78"/>
              </a:rPr>
            </a:br>
            <a:r>
              <a:rPr lang="en-US" sz="1400" b="0" i="0">
                <a:solidFill>
                  <a:srgbClr val="000000"/>
                </a:solidFill>
                <a:effectLst/>
                <a:latin typeface="Dubai" panose="020B0503030403030204" pitchFamily="34" charset="-78"/>
                <a:cs typeface="Dubai" panose="020B0503030403030204" pitchFamily="34" charset="-78"/>
              </a:rPr>
              <a:t>Good user stories are specific, realistic and tied to a clear need. Avoid vague statements like 'I want to use the app easily'. Instead, focus on what the user is trying to achieve and why. These stories will shape your MVP’s core experience. </a:t>
            </a:r>
          </a:p>
        </p:txBody>
      </p:sp>
      <p:sp>
        <p:nvSpPr>
          <p:cNvPr id="44" name="Title 1">
            <a:extLst>
              <a:ext uri="{FF2B5EF4-FFF2-40B4-BE49-F238E27FC236}">
                <a16:creationId xmlns:a16="http://schemas.microsoft.com/office/drawing/2014/main" id="{09DD8CAF-3678-FDF0-7F1B-6E1C9E7ABA2C}"/>
              </a:ext>
            </a:extLst>
          </p:cNvPr>
          <p:cNvSpPr txBox="1">
            <a:spLocks/>
          </p:cNvSpPr>
          <p:nvPr/>
        </p:nvSpPr>
        <p:spPr>
          <a:xfrm>
            <a:off x="453972" y="5124147"/>
            <a:ext cx="1255305" cy="4177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ct val="100000"/>
              </a:lnSpc>
            </a:pPr>
            <a:r>
              <a:rPr lang="en-US" sz="1200">
                <a:solidFill>
                  <a:srgbClr val="089686"/>
                </a:solidFill>
                <a:effectLst/>
                <a:latin typeface="Dubai" panose="020B0503030403030204" pitchFamily="34" charset="-78"/>
                <a:cs typeface="Dubai" panose="020B0503030403030204" pitchFamily="34" charset="-78"/>
              </a:rPr>
              <a:t>Now You Try: </a:t>
            </a:r>
            <a:endParaRPr lang="en-GB" sz="1200">
              <a:solidFill>
                <a:srgbClr val="089686"/>
              </a:solidFill>
              <a:effectLst/>
              <a:latin typeface="Dubai" panose="020B0503030403030204" pitchFamily="34" charset="-78"/>
              <a:cs typeface="Dubai" panose="020B0503030403030204" pitchFamily="34" charset="-78"/>
            </a:endParaRPr>
          </a:p>
        </p:txBody>
      </p:sp>
      <p:cxnSp>
        <p:nvCxnSpPr>
          <p:cNvPr id="45" name="Straight Connector 44">
            <a:extLst>
              <a:ext uri="{FF2B5EF4-FFF2-40B4-BE49-F238E27FC236}">
                <a16:creationId xmlns:a16="http://schemas.microsoft.com/office/drawing/2014/main" id="{5261B4BF-7FC0-15A2-E417-25D9681C5118}"/>
              </a:ext>
            </a:extLst>
          </p:cNvPr>
          <p:cNvCxnSpPr>
            <a:cxnSpLocks/>
          </p:cNvCxnSpPr>
          <p:nvPr/>
        </p:nvCxnSpPr>
        <p:spPr>
          <a:xfrm>
            <a:off x="526682" y="5458812"/>
            <a:ext cx="5859830" cy="0"/>
          </a:xfrm>
          <a:prstGeom prst="line">
            <a:avLst/>
          </a:prstGeom>
          <a:ln>
            <a:solidFill>
              <a:srgbClr val="089686">
                <a:alpha val="20000"/>
              </a:srgbClr>
            </a:solidFill>
          </a:ln>
        </p:spPr>
        <p:style>
          <a:lnRef idx="2">
            <a:schemeClr val="accent1"/>
          </a:lnRef>
          <a:fillRef idx="0">
            <a:schemeClr val="accent1"/>
          </a:fillRef>
          <a:effectRef idx="1">
            <a:schemeClr val="accent1"/>
          </a:effectRef>
          <a:fontRef idx="minor">
            <a:schemeClr val="tx1"/>
          </a:fontRef>
        </p:style>
      </p:cxnSp>
      <p:sp>
        <p:nvSpPr>
          <p:cNvPr id="47" name="Rounded Rectangle 46">
            <a:extLst>
              <a:ext uri="{FF2B5EF4-FFF2-40B4-BE49-F238E27FC236}">
                <a16:creationId xmlns:a16="http://schemas.microsoft.com/office/drawing/2014/main" id="{D780B8A6-9CDB-E7F9-3CD4-7BD5901EAB9B}"/>
              </a:ext>
            </a:extLst>
          </p:cNvPr>
          <p:cNvSpPr/>
          <p:nvPr/>
        </p:nvSpPr>
        <p:spPr>
          <a:xfrm>
            <a:off x="526682" y="6307817"/>
            <a:ext cx="5859830" cy="3064609"/>
          </a:xfrm>
          <a:prstGeom prst="roundRect">
            <a:avLst>
              <a:gd name="adj" fmla="val 4370"/>
            </a:avLst>
          </a:prstGeom>
          <a:noFill/>
          <a:ln>
            <a:solidFill>
              <a:srgbClr val="089686">
                <a:alpha val="20000"/>
              </a:srgb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463718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5028F-3BCA-3D83-5CFF-30BDC1579D2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2E79D58C-60A1-0553-9195-0CBEE79A1AF3}"/>
              </a:ext>
            </a:extLst>
          </p:cNvPr>
          <p:cNvSpPr txBox="1">
            <a:spLocks/>
          </p:cNvSpPr>
          <p:nvPr/>
        </p:nvSpPr>
        <p:spPr>
          <a:xfrm>
            <a:off x="1015948" y="475940"/>
            <a:ext cx="5183376" cy="37195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1800" b="1" i="0">
                <a:effectLst/>
                <a:latin typeface="Dubai" panose="020B0503030403030204" pitchFamily="34" charset="-78"/>
                <a:cs typeface="Dubai" panose="020B0503030403030204" pitchFamily="34" charset="-78"/>
              </a:rPr>
              <a:t>Develop Your MVP Roadmap</a:t>
            </a:r>
            <a:endParaRPr lang="en-UA" sz="1800" b="1">
              <a:latin typeface="Dubai" panose="020B0503030403030204" pitchFamily="34" charset="-78"/>
              <a:cs typeface="Dubai" panose="020B0503030403030204" pitchFamily="34" charset="-78"/>
            </a:endParaRPr>
          </a:p>
        </p:txBody>
      </p:sp>
      <p:sp>
        <p:nvSpPr>
          <p:cNvPr id="6" name="Text 4">
            <a:extLst>
              <a:ext uri="{FF2B5EF4-FFF2-40B4-BE49-F238E27FC236}">
                <a16:creationId xmlns:a16="http://schemas.microsoft.com/office/drawing/2014/main" id="{0405DD37-E50A-501B-C10E-1B06E0FA5D84}"/>
              </a:ext>
            </a:extLst>
          </p:cNvPr>
          <p:cNvSpPr/>
          <p:nvPr/>
        </p:nvSpPr>
        <p:spPr>
          <a:xfrm>
            <a:off x="539697" y="452611"/>
            <a:ext cx="390525" cy="395288"/>
          </a:xfrm>
          <a:prstGeom prst="ellipse">
            <a:avLst/>
          </a:prstGeom>
          <a:solidFill>
            <a:srgbClr val="02A592"/>
          </a:solidFill>
          <a:ln/>
        </p:spPr>
        <p:txBody>
          <a:bodyPr wrap="square" rtlCol="0" anchor="ctr"/>
          <a:lstStyle/>
          <a:p>
            <a:pPr marL="0" indent="0">
              <a:buNone/>
            </a:pPr>
            <a:endParaRPr lang="en-US"/>
          </a:p>
        </p:txBody>
      </p:sp>
      <p:sp>
        <p:nvSpPr>
          <p:cNvPr id="7" name="Text 18">
            <a:extLst>
              <a:ext uri="{FF2B5EF4-FFF2-40B4-BE49-F238E27FC236}">
                <a16:creationId xmlns:a16="http://schemas.microsoft.com/office/drawing/2014/main" id="{DAD43D14-345F-8F30-D6E3-CEDD132BCECE}"/>
              </a:ext>
            </a:extLst>
          </p:cNvPr>
          <p:cNvSpPr/>
          <p:nvPr/>
        </p:nvSpPr>
        <p:spPr>
          <a:xfrm>
            <a:off x="453972" y="533574"/>
            <a:ext cx="561975" cy="247650"/>
          </a:xfrm>
          <a:prstGeom prst="rect">
            <a:avLst/>
          </a:prstGeom>
          <a:noFill/>
          <a:ln/>
        </p:spPr>
        <p:txBody>
          <a:bodyPr wrap="square" rtlCol="0" anchor="ctr"/>
          <a:lstStyle/>
          <a:p>
            <a:pPr marL="0" indent="0" algn="ctr">
              <a:lnSpc>
                <a:spcPts val="1950"/>
              </a:lnSpc>
              <a:buNone/>
            </a:pPr>
            <a:r>
              <a:rPr lang="en-US" sz="1500" kern="0" spc="-15">
                <a:solidFill>
                  <a:srgbClr val="FFFFFF">
                    <a:alpha val="99000"/>
                  </a:srgbClr>
                </a:solidFill>
                <a:latin typeface="Dubai" pitchFamily="34" charset="0"/>
                <a:cs typeface="Dubai" pitchFamily="34" charset="-120"/>
              </a:rPr>
              <a:t>5</a:t>
            </a:r>
            <a:endParaRPr lang="en-US" sz="1500"/>
          </a:p>
        </p:txBody>
      </p:sp>
      <p:sp>
        <p:nvSpPr>
          <p:cNvPr id="19" name="Title 1">
            <a:extLst>
              <a:ext uri="{FF2B5EF4-FFF2-40B4-BE49-F238E27FC236}">
                <a16:creationId xmlns:a16="http://schemas.microsoft.com/office/drawing/2014/main" id="{A967A4FB-830C-E11C-58BD-8D55A856662B}"/>
              </a:ext>
            </a:extLst>
          </p:cNvPr>
          <p:cNvSpPr txBox="1">
            <a:spLocks/>
          </p:cNvSpPr>
          <p:nvPr/>
        </p:nvSpPr>
        <p:spPr>
          <a:xfrm>
            <a:off x="453972" y="2614193"/>
            <a:ext cx="5932540" cy="877389"/>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ct val="100000"/>
              </a:lnSpc>
            </a:pPr>
            <a:r>
              <a:rPr lang="en-US" sz="1600" b="0" dirty="0">
                <a:solidFill>
                  <a:srgbClr val="089686"/>
                </a:solidFill>
                <a:effectLst/>
                <a:latin typeface="Dubai" panose="020B0503030403030204" pitchFamily="34" charset="-78"/>
                <a:cs typeface="Dubai" panose="020B0503030403030204" pitchFamily="34" charset="-78"/>
              </a:rPr>
              <a:t>Sketch out a simple development timeline. Include your prototype, MVP build, testing phase, and initial release target. </a:t>
            </a:r>
            <a:endParaRPr lang="en-GB" sz="1600" b="0" dirty="0">
              <a:solidFill>
                <a:srgbClr val="089686"/>
              </a:solidFill>
              <a:effectLst/>
              <a:latin typeface="Dubai" panose="020B0503030403030204" pitchFamily="34" charset="-78"/>
              <a:cs typeface="Dubai" panose="020B0503030403030204" pitchFamily="34" charset="-78"/>
            </a:endParaRPr>
          </a:p>
        </p:txBody>
      </p:sp>
      <p:sp>
        <p:nvSpPr>
          <p:cNvPr id="8" name="Title 1">
            <a:extLst>
              <a:ext uri="{FF2B5EF4-FFF2-40B4-BE49-F238E27FC236}">
                <a16:creationId xmlns:a16="http://schemas.microsoft.com/office/drawing/2014/main" id="{E431D7FC-99CE-7C13-EE9C-90C4DB22E6BB}"/>
              </a:ext>
            </a:extLst>
          </p:cNvPr>
          <p:cNvSpPr txBox="1">
            <a:spLocks/>
          </p:cNvSpPr>
          <p:nvPr/>
        </p:nvSpPr>
        <p:spPr>
          <a:xfrm>
            <a:off x="1015947" y="859995"/>
            <a:ext cx="5570833" cy="1113140"/>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ts val="1466"/>
              </a:lnSpc>
              <a:spcBef>
                <a:spcPts val="1200"/>
              </a:spcBef>
              <a:spcAft>
                <a:spcPts val="1200"/>
              </a:spcAft>
              <a:buNone/>
            </a:pPr>
            <a:r>
              <a:rPr lang="en-US" sz="1400" b="0" i="0" dirty="0">
                <a:solidFill>
                  <a:srgbClr val="000000"/>
                </a:solidFill>
                <a:effectLst/>
                <a:latin typeface="Dubai"/>
                <a:cs typeface="Dubai"/>
              </a:rPr>
              <a:t>Turn your </a:t>
            </a:r>
            <a:r>
              <a:rPr lang="en-US" sz="1400" b="0" i="0" dirty="0" err="1">
                <a:solidFill>
                  <a:srgbClr val="000000"/>
                </a:solidFill>
                <a:effectLst/>
                <a:latin typeface="Dubai"/>
                <a:cs typeface="Dubai"/>
              </a:rPr>
              <a:t>prioritised</a:t>
            </a:r>
            <a:r>
              <a:rPr lang="en-US" sz="1400" b="0" i="0" dirty="0">
                <a:solidFill>
                  <a:srgbClr val="000000"/>
                </a:solidFill>
                <a:effectLst/>
                <a:latin typeface="Dubai"/>
                <a:cs typeface="Dubai"/>
              </a:rPr>
              <a:t> features into a phased timeline. Start with a prototype or wireframe to test basic functionality. Next, build your MVP version with the essential features. Include time for user testing, feedback gathering, and any adjustments before launch. This roadmap should be flexible but structured</a:t>
            </a:r>
            <a:r>
              <a:rPr lang="en-US" sz="1400" dirty="0">
                <a:solidFill>
                  <a:srgbClr val="000000"/>
                </a:solidFill>
                <a:latin typeface="Dubai"/>
                <a:cs typeface="Dubai"/>
              </a:rPr>
              <a:t>,</a:t>
            </a:r>
            <a:r>
              <a:rPr lang="en-US" sz="1400" b="0" i="0" dirty="0">
                <a:solidFill>
                  <a:srgbClr val="000000"/>
                </a:solidFill>
                <a:effectLst/>
                <a:latin typeface="Dubai"/>
                <a:cs typeface="Dubai"/>
              </a:rPr>
              <a:t> giving you clarity without overcommitting. </a:t>
            </a:r>
          </a:p>
        </p:txBody>
      </p:sp>
      <p:sp>
        <p:nvSpPr>
          <p:cNvPr id="44" name="Title 1">
            <a:extLst>
              <a:ext uri="{FF2B5EF4-FFF2-40B4-BE49-F238E27FC236}">
                <a16:creationId xmlns:a16="http://schemas.microsoft.com/office/drawing/2014/main" id="{B0C78266-157D-514B-3255-D058565E415A}"/>
              </a:ext>
            </a:extLst>
          </p:cNvPr>
          <p:cNvSpPr txBox="1">
            <a:spLocks/>
          </p:cNvSpPr>
          <p:nvPr/>
        </p:nvSpPr>
        <p:spPr>
          <a:xfrm>
            <a:off x="453972" y="2078053"/>
            <a:ext cx="1255305" cy="4177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ct val="100000"/>
              </a:lnSpc>
            </a:pPr>
            <a:r>
              <a:rPr lang="en-US" sz="1200">
                <a:solidFill>
                  <a:srgbClr val="089686"/>
                </a:solidFill>
                <a:effectLst/>
                <a:latin typeface="Dubai" panose="020B0503030403030204" pitchFamily="34" charset="-78"/>
                <a:cs typeface="Dubai" panose="020B0503030403030204" pitchFamily="34" charset="-78"/>
              </a:rPr>
              <a:t>Now You Try: </a:t>
            </a:r>
            <a:endParaRPr lang="en-GB" sz="1200">
              <a:solidFill>
                <a:srgbClr val="089686"/>
              </a:solidFill>
              <a:effectLst/>
              <a:latin typeface="Dubai" panose="020B0503030403030204" pitchFamily="34" charset="-78"/>
              <a:cs typeface="Dubai" panose="020B0503030403030204" pitchFamily="34" charset="-78"/>
            </a:endParaRPr>
          </a:p>
        </p:txBody>
      </p:sp>
      <p:cxnSp>
        <p:nvCxnSpPr>
          <p:cNvPr id="45" name="Straight Connector 44">
            <a:extLst>
              <a:ext uri="{FF2B5EF4-FFF2-40B4-BE49-F238E27FC236}">
                <a16:creationId xmlns:a16="http://schemas.microsoft.com/office/drawing/2014/main" id="{5C24CC28-9A79-FE5B-7F38-ABAE37B52FB0}"/>
              </a:ext>
            </a:extLst>
          </p:cNvPr>
          <p:cNvCxnSpPr>
            <a:cxnSpLocks/>
          </p:cNvCxnSpPr>
          <p:nvPr/>
        </p:nvCxnSpPr>
        <p:spPr>
          <a:xfrm>
            <a:off x="526682" y="2412718"/>
            <a:ext cx="5859830" cy="0"/>
          </a:xfrm>
          <a:prstGeom prst="line">
            <a:avLst/>
          </a:prstGeom>
          <a:ln>
            <a:solidFill>
              <a:srgbClr val="089686">
                <a:alpha val="20000"/>
              </a:srgbClr>
            </a:solidFill>
          </a:ln>
        </p:spPr>
        <p:style>
          <a:lnRef idx="2">
            <a:schemeClr val="accent1"/>
          </a:lnRef>
          <a:fillRef idx="0">
            <a:schemeClr val="accent1"/>
          </a:fillRef>
          <a:effectRef idx="1">
            <a:schemeClr val="accent1"/>
          </a:effectRef>
          <a:fontRef idx="minor">
            <a:schemeClr val="tx1"/>
          </a:fontRef>
        </p:style>
      </p:cxnSp>
      <p:sp>
        <p:nvSpPr>
          <p:cNvPr id="47" name="Rounded Rectangle 46">
            <a:extLst>
              <a:ext uri="{FF2B5EF4-FFF2-40B4-BE49-F238E27FC236}">
                <a16:creationId xmlns:a16="http://schemas.microsoft.com/office/drawing/2014/main" id="{A53E7238-F3D0-2219-4F4B-722C60682A97}"/>
              </a:ext>
            </a:extLst>
          </p:cNvPr>
          <p:cNvSpPr/>
          <p:nvPr/>
        </p:nvSpPr>
        <p:spPr>
          <a:xfrm>
            <a:off x="526682" y="3269964"/>
            <a:ext cx="5859830" cy="6102452"/>
          </a:xfrm>
          <a:prstGeom prst="roundRect">
            <a:avLst>
              <a:gd name="adj" fmla="val 4370"/>
            </a:avLst>
          </a:prstGeom>
          <a:noFill/>
          <a:ln>
            <a:solidFill>
              <a:srgbClr val="089686">
                <a:alpha val="20000"/>
              </a:srgb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608914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C171D-64A7-D4EF-312D-D02A6B20329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0210E4A-5558-63A0-D90D-2441BB8E3468}"/>
              </a:ext>
            </a:extLst>
          </p:cNvPr>
          <p:cNvSpPr txBox="1">
            <a:spLocks/>
          </p:cNvSpPr>
          <p:nvPr/>
        </p:nvSpPr>
        <p:spPr>
          <a:xfrm>
            <a:off x="1015948" y="475940"/>
            <a:ext cx="5183376" cy="37195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1800" b="1" i="0">
                <a:effectLst/>
                <a:latin typeface="Dubai" panose="020B0503030403030204" pitchFamily="34" charset="-78"/>
                <a:cs typeface="Dubai" panose="020B0503030403030204" pitchFamily="34" charset="-78"/>
              </a:rPr>
              <a:t>Plan Feedback Loops for Iteration</a:t>
            </a:r>
            <a:endParaRPr lang="en-UA" sz="1800" b="1">
              <a:latin typeface="Dubai" panose="020B0503030403030204" pitchFamily="34" charset="-78"/>
              <a:cs typeface="Dubai" panose="020B0503030403030204" pitchFamily="34" charset="-78"/>
            </a:endParaRPr>
          </a:p>
        </p:txBody>
      </p:sp>
      <p:sp>
        <p:nvSpPr>
          <p:cNvPr id="6" name="Text 4">
            <a:extLst>
              <a:ext uri="{FF2B5EF4-FFF2-40B4-BE49-F238E27FC236}">
                <a16:creationId xmlns:a16="http://schemas.microsoft.com/office/drawing/2014/main" id="{8B28BC7A-6DB8-3D1B-66D4-B0E4316FDDF9}"/>
              </a:ext>
            </a:extLst>
          </p:cNvPr>
          <p:cNvSpPr/>
          <p:nvPr/>
        </p:nvSpPr>
        <p:spPr>
          <a:xfrm>
            <a:off x="539697" y="452611"/>
            <a:ext cx="390525" cy="395288"/>
          </a:xfrm>
          <a:prstGeom prst="ellipse">
            <a:avLst/>
          </a:prstGeom>
          <a:solidFill>
            <a:srgbClr val="02A592"/>
          </a:solidFill>
          <a:ln/>
        </p:spPr>
        <p:txBody>
          <a:bodyPr wrap="square" rtlCol="0" anchor="ctr"/>
          <a:lstStyle/>
          <a:p>
            <a:pPr marL="0" indent="0">
              <a:buNone/>
            </a:pPr>
            <a:endParaRPr lang="en-US"/>
          </a:p>
        </p:txBody>
      </p:sp>
      <p:sp>
        <p:nvSpPr>
          <p:cNvPr id="7" name="Text 18">
            <a:extLst>
              <a:ext uri="{FF2B5EF4-FFF2-40B4-BE49-F238E27FC236}">
                <a16:creationId xmlns:a16="http://schemas.microsoft.com/office/drawing/2014/main" id="{4969247B-3CEF-E666-C2E7-B40904950BAB}"/>
              </a:ext>
            </a:extLst>
          </p:cNvPr>
          <p:cNvSpPr/>
          <p:nvPr/>
        </p:nvSpPr>
        <p:spPr>
          <a:xfrm>
            <a:off x="453972" y="533574"/>
            <a:ext cx="561975" cy="247650"/>
          </a:xfrm>
          <a:prstGeom prst="rect">
            <a:avLst/>
          </a:prstGeom>
          <a:noFill/>
          <a:ln/>
        </p:spPr>
        <p:txBody>
          <a:bodyPr wrap="square" rtlCol="0" anchor="ctr"/>
          <a:lstStyle/>
          <a:p>
            <a:pPr marL="0" indent="0" algn="ctr">
              <a:lnSpc>
                <a:spcPts val="1950"/>
              </a:lnSpc>
              <a:buNone/>
            </a:pPr>
            <a:r>
              <a:rPr lang="en-US" sz="1500" kern="0" spc="-15">
                <a:solidFill>
                  <a:srgbClr val="FFFFFF">
                    <a:alpha val="99000"/>
                  </a:srgbClr>
                </a:solidFill>
                <a:latin typeface="Dubai" pitchFamily="34" charset="0"/>
                <a:cs typeface="Dubai" pitchFamily="34" charset="-120"/>
              </a:rPr>
              <a:t>6</a:t>
            </a:r>
            <a:endParaRPr lang="en-US" sz="1500"/>
          </a:p>
        </p:txBody>
      </p:sp>
      <p:sp>
        <p:nvSpPr>
          <p:cNvPr id="19" name="Title 1">
            <a:extLst>
              <a:ext uri="{FF2B5EF4-FFF2-40B4-BE49-F238E27FC236}">
                <a16:creationId xmlns:a16="http://schemas.microsoft.com/office/drawing/2014/main" id="{D28BB8F5-BE31-0893-F708-5A4EC0316BC2}"/>
              </a:ext>
            </a:extLst>
          </p:cNvPr>
          <p:cNvSpPr txBox="1">
            <a:spLocks/>
          </p:cNvSpPr>
          <p:nvPr/>
        </p:nvSpPr>
        <p:spPr>
          <a:xfrm>
            <a:off x="453972" y="2567698"/>
            <a:ext cx="5932540" cy="877389"/>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ct val="100000"/>
              </a:lnSpc>
            </a:pPr>
            <a:r>
              <a:rPr lang="en-US" sz="1600" b="0" dirty="0">
                <a:solidFill>
                  <a:srgbClr val="089686"/>
                </a:solidFill>
                <a:effectLst/>
                <a:latin typeface="Dubai" panose="020B0503030403030204" pitchFamily="34" charset="-78"/>
                <a:cs typeface="Dubai" panose="020B0503030403030204" pitchFamily="34" charset="-78"/>
              </a:rPr>
              <a:t>Choose two methods you’ll use to collect feedback post-launch. Write one question you want to ask and one metric you plan to track. </a:t>
            </a:r>
            <a:endParaRPr lang="en-GB" sz="1600" b="0" dirty="0">
              <a:solidFill>
                <a:srgbClr val="089686"/>
              </a:solidFill>
              <a:effectLst/>
              <a:latin typeface="Dubai" panose="020B0503030403030204" pitchFamily="34" charset="-78"/>
              <a:cs typeface="Dubai" panose="020B0503030403030204" pitchFamily="34" charset="-78"/>
            </a:endParaRPr>
          </a:p>
        </p:txBody>
      </p:sp>
      <p:sp>
        <p:nvSpPr>
          <p:cNvPr id="8" name="Title 1">
            <a:extLst>
              <a:ext uri="{FF2B5EF4-FFF2-40B4-BE49-F238E27FC236}">
                <a16:creationId xmlns:a16="http://schemas.microsoft.com/office/drawing/2014/main" id="{737CDEFD-9447-BF45-77B6-2359577B8DFC}"/>
              </a:ext>
            </a:extLst>
          </p:cNvPr>
          <p:cNvSpPr txBox="1">
            <a:spLocks/>
          </p:cNvSpPr>
          <p:nvPr/>
        </p:nvSpPr>
        <p:spPr>
          <a:xfrm>
            <a:off x="1015947" y="859994"/>
            <a:ext cx="5570833" cy="1077907"/>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ts val="1466"/>
              </a:lnSpc>
              <a:spcBef>
                <a:spcPts val="1200"/>
              </a:spcBef>
              <a:spcAft>
                <a:spcPts val="1200"/>
              </a:spcAft>
              <a:buNone/>
            </a:pPr>
            <a:r>
              <a:rPr lang="en-US" sz="1400" b="0" i="0">
                <a:solidFill>
                  <a:srgbClr val="000000"/>
                </a:solidFill>
                <a:effectLst/>
                <a:latin typeface="Dubai" panose="020B0503030403030204" pitchFamily="34" charset="-78"/>
                <a:cs typeface="Dubai" panose="020B0503030403030204" pitchFamily="34" charset="-78"/>
              </a:rPr>
              <a:t>A great MVP doesn’t end at launch. Plan for how you’ll gather user feedback and use it to improve your product. This includes surveys, interviews, analytics and user </a:t>
            </a:r>
            <a:r>
              <a:rPr lang="en-US" sz="1400" b="0" i="0" err="1">
                <a:solidFill>
                  <a:srgbClr val="000000"/>
                </a:solidFill>
                <a:effectLst/>
                <a:latin typeface="Dubai" panose="020B0503030403030204" pitchFamily="34" charset="-78"/>
                <a:cs typeface="Dubai" panose="020B0503030403030204" pitchFamily="34" charset="-78"/>
              </a:rPr>
              <a:t>behaviour</a:t>
            </a:r>
            <a:r>
              <a:rPr lang="en-US" sz="1400" b="0" i="0">
                <a:solidFill>
                  <a:srgbClr val="000000"/>
                </a:solidFill>
                <a:effectLst/>
                <a:latin typeface="Dubai" panose="020B0503030403030204" pitchFamily="34" charset="-78"/>
                <a:cs typeface="Dubai" panose="020B0503030403030204" pitchFamily="34" charset="-78"/>
              </a:rPr>
              <a:t> tracking. Build in checkpoints after each phase to review and refine. This feedback loop is key to evolving your product in the right direction. </a:t>
            </a:r>
          </a:p>
        </p:txBody>
      </p:sp>
      <p:sp>
        <p:nvSpPr>
          <p:cNvPr id="44" name="Title 1">
            <a:extLst>
              <a:ext uri="{FF2B5EF4-FFF2-40B4-BE49-F238E27FC236}">
                <a16:creationId xmlns:a16="http://schemas.microsoft.com/office/drawing/2014/main" id="{47185927-8634-5562-9C1E-5D09CD1416A2}"/>
              </a:ext>
            </a:extLst>
          </p:cNvPr>
          <p:cNvSpPr txBox="1">
            <a:spLocks/>
          </p:cNvSpPr>
          <p:nvPr/>
        </p:nvSpPr>
        <p:spPr>
          <a:xfrm>
            <a:off x="453972" y="2031558"/>
            <a:ext cx="1255305" cy="4177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ct val="100000"/>
              </a:lnSpc>
            </a:pPr>
            <a:r>
              <a:rPr lang="en-US" sz="1200">
                <a:solidFill>
                  <a:srgbClr val="089686"/>
                </a:solidFill>
                <a:effectLst/>
                <a:latin typeface="Dubai" panose="020B0503030403030204" pitchFamily="34" charset="-78"/>
                <a:cs typeface="Dubai" panose="020B0503030403030204" pitchFamily="34" charset="-78"/>
              </a:rPr>
              <a:t>Now You Try: </a:t>
            </a:r>
            <a:endParaRPr lang="en-GB" sz="1200">
              <a:solidFill>
                <a:srgbClr val="089686"/>
              </a:solidFill>
              <a:effectLst/>
              <a:latin typeface="Dubai" panose="020B0503030403030204" pitchFamily="34" charset="-78"/>
              <a:cs typeface="Dubai" panose="020B0503030403030204" pitchFamily="34" charset="-78"/>
            </a:endParaRPr>
          </a:p>
        </p:txBody>
      </p:sp>
      <p:cxnSp>
        <p:nvCxnSpPr>
          <p:cNvPr id="45" name="Straight Connector 44">
            <a:extLst>
              <a:ext uri="{FF2B5EF4-FFF2-40B4-BE49-F238E27FC236}">
                <a16:creationId xmlns:a16="http://schemas.microsoft.com/office/drawing/2014/main" id="{5A0BA99F-BB73-3D07-11B9-122452270C66}"/>
              </a:ext>
            </a:extLst>
          </p:cNvPr>
          <p:cNvCxnSpPr>
            <a:cxnSpLocks/>
          </p:cNvCxnSpPr>
          <p:nvPr/>
        </p:nvCxnSpPr>
        <p:spPr>
          <a:xfrm>
            <a:off x="526682" y="2366223"/>
            <a:ext cx="5859830" cy="0"/>
          </a:xfrm>
          <a:prstGeom prst="line">
            <a:avLst/>
          </a:prstGeom>
          <a:ln>
            <a:solidFill>
              <a:srgbClr val="089686">
                <a:alpha val="20000"/>
              </a:srgbClr>
            </a:solidFill>
          </a:ln>
        </p:spPr>
        <p:style>
          <a:lnRef idx="2">
            <a:schemeClr val="accent1"/>
          </a:lnRef>
          <a:fillRef idx="0">
            <a:schemeClr val="accent1"/>
          </a:fillRef>
          <a:effectRef idx="1">
            <a:schemeClr val="accent1"/>
          </a:effectRef>
          <a:fontRef idx="minor">
            <a:schemeClr val="tx1"/>
          </a:fontRef>
        </p:style>
      </p:cxnSp>
      <p:sp>
        <p:nvSpPr>
          <p:cNvPr id="47" name="Rounded Rectangle 46">
            <a:extLst>
              <a:ext uri="{FF2B5EF4-FFF2-40B4-BE49-F238E27FC236}">
                <a16:creationId xmlns:a16="http://schemas.microsoft.com/office/drawing/2014/main" id="{C0BC61FC-678C-5571-9B18-B978522C35F8}"/>
              </a:ext>
            </a:extLst>
          </p:cNvPr>
          <p:cNvSpPr/>
          <p:nvPr/>
        </p:nvSpPr>
        <p:spPr>
          <a:xfrm>
            <a:off x="526682" y="3188235"/>
            <a:ext cx="5859830" cy="6184180"/>
          </a:xfrm>
          <a:prstGeom prst="roundRect">
            <a:avLst>
              <a:gd name="adj" fmla="val 4370"/>
            </a:avLst>
          </a:prstGeom>
          <a:noFill/>
          <a:ln>
            <a:solidFill>
              <a:srgbClr val="089686">
                <a:alpha val="20000"/>
              </a:srgb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351232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7446A-009F-378A-A326-810787118EC2}"/>
            </a:ext>
          </a:extLst>
        </p:cNvPr>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DED16D41-4ABA-965B-77FD-5CEF836FFBE5}"/>
              </a:ext>
            </a:extLst>
          </p:cNvPr>
          <p:cNvSpPr/>
          <p:nvPr/>
        </p:nvSpPr>
        <p:spPr>
          <a:xfrm>
            <a:off x="309966" y="2061272"/>
            <a:ext cx="6276814" cy="1673817"/>
          </a:xfrm>
          <a:prstGeom prst="round2DiagRect">
            <a:avLst/>
          </a:prstGeom>
          <a:solidFill>
            <a:srgbClr val="0896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 name="Title 1">
            <a:extLst>
              <a:ext uri="{FF2B5EF4-FFF2-40B4-BE49-F238E27FC236}">
                <a16:creationId xmlns:a16="http://schemas.microsoft.com/office/drawing/2014/main" id="{7602DF9A-639D-55EA-154A-9D338808E145}"/>
              </a:ext>
            </a:extLst>
          </p:cNvPr>
          <p:cNvSpPr txBox="1">
            <a:spLocks/>
          </p:cNvSpPr>
          <p:nvPr/>
        </p:nvSpPr>
        <p:spPr>
          <a:xfrm>
            <a:off x="1015948" y="475940"/>
            <a:ext cx="5183376" cy="37195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1800" b="1" i="0" dirty="0">
                <a:effectLst/>
                <a:latin typeface="Dubai" panose="020B0503030403030204" pitchFamily="34" charset="-78"/>
                <a:cs typeface="Dubai" panose="020B0503030403030204" pitchFamily="34" charset="-78"/>
              </a:rPr>
              <a:t>Conclusion: Your MVP Roadmap in Action </a:t>
            </a:r>
            <a:endParaRPr lang="en-UA" sz="1800" b="1" dirty="0">
              <a:latin typeface="Dubai" panose="020B0503030403030204" pitchFamily="34" charset="-78"/>
              <a:cs typeface="Dubai" panose="020B0503030403030204" pitchFamily="34" charset="-78"/>
            </a:endParaRPr>
          </a:p>
        </p:txBody>
      </p:sp>
      <p:sp>
        <p:nvSpPr>
          <p:cNvPr id="6" name="Text 4">
            <a:extLst>
              <a:ext uri="{FF2B5EF4-FFF2-40B4-BE49-F238E27FC236}">
                <a16:creationId xmlns:a16="http://schemas.microsoft.com/office/drawing/2014/main" id="{CD0311F0-C45F-14AC-7A64-601AAD748C39}"/>
              </a:ext>
            </a:extLst>
          </p:cNvPr>
          <p:cNvSpPr/>
          <p:nvPr/>
        </p:nvSpPr>
        <p:spPr>
          <a:xfrm>
            <a:off x="539697" y="452611"/>
            <a:ext cx="390525" cy="395288"/>
          </a:xfrm>
          <a:prstGeom prst="ellipse">
            <a:avLst/>
          </a:prstGeom>
          <a:solidFill>
            <a:srgbClr val="02A592"/>
          </a:solidFill>
          <a:ln/>
        </p:spPr>
        <p:txBody>
          <a:bodyPr wrap="square" rtlCol="0" anchor="ctr"/>
          <a:lstStyle/>
          <a:p>
            <a:pPr marL="0" indent="0">
              <a:buNone/>
            </a:pPr>
            <a:endParaRPr lang="en-US"/>
          </a:p>
        </p:txBody>
      </p:sp>
      <p:sp>
        <p:nvSpPr>
          <p:cNvPr id="7" name="Text 18">
            <a:extLst>
              <a:ext uri="{FF2B5EF4-FFF2-40B4-BE49-F238E27FC236}">
                <a16:creationId xmlns:a16="http://schemas.microsoft.com/office/drawing/2014/main" id="{D8BBF95C-61A2-2020-2715-CFE28287710F}"/>
              </a:ext>
            </a:extLst>
          </p:cNvPr>
          <p:cNvSpPr/>
          <p:nvPr/>
        </p:nvSpPr>
        <p:spPr>
          <a:xfrm>
            <a:off x="453972" y="533574"/>
            <a:ext cx="561975" cy="247650"/>
          </a:xfrm>
          <a:prstGeom prst="rect">
            <a:avLst/>
          </a:prstGeom>
          <a:noFill/>
          <a:ln/>
        </p:spPr>
        <p:txBody>
          <a:bodyPr wrap="square" rtlCol="0" anchor="ctr"/>
          <a:lstStyle/>
          <a:p>
            <a:pPr marL="0" indent="0" algn="ctr">
              <a:lnSpc>
                <a:spcPts val="1950"/>
              </a:lnSpc>
              <a:buNone/>
            </a:pPr>
            <a:r>
              <a:rPr lang="en-US" sz="1500" kern="0" spc="-15">
                <a:solidFill>
                  <a:srgbClr val="FFFFFF">
                    <a:alpha val="99000"/>
                  </a:srgbClr>
                </a:solidFill>
                <a:latin typeface="Dubai" pitchFamily="34" charset="0"/>
                <a:cs typeface="Dubai" pitchFamily="34" charset="-120"/>
              </a:rPr>
              <a:t>7</a:t>
            </a:r>
            <a:endParaRPr lang="en-US" sz="1500"/>
          </a:p>
        </p:txBody>
      </p:sp>
      <p:sp>
        <p:nvSpPr>
          <p:cNvPr id="19" name="Title 1">
            <a:extLst>
              <a:ext uri="{FF2B5EF4-FFF2-40B4-BE49-F238E27FC236}">
                <a16:creationId xmlns:a16="http://schemas.microsoft.com/office/drawing/2014/main" id="{35EF193E-20EB-EBA5-AA27-3DD146968214}"/>
              </a:ext>
            </a:extLst>
          </p:cNvPr>
          <p:cNvSpPr txBox="1">
            <a:spLocks/>
          </p:cNvSpPr>
          <p:nvPr/>
        </p:nvSpPr>
        <p:spPr>
          <a:xfrm>
            <a:off x="453972" y="2707181"/>
            <a:ext cx="5877346" cy="877389"/>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ct val="100000"/>
              </a:lnSpc>
            </a:pPr>
            <a:r>
              <a:rPr lang="en-US" sz="1600" b="0" dirty="0">
                <a:solidFill>
                  <a:schemeClr val="bg1"/>
                </a:solidFill>
                <a:effectLst/>
                <a:latin typeface="Dubai" panose="020B0503030403030204" pitchFamily="34" charset="-78"/>
                <a:cs typeface="Dubai" panose="020B0503030403030204" pitchFamily="34" charset="-78"/>
              </a:rPr>
              <a:t>Pull everything together into one page. Problem, outcome, user stories, feature priorities, development steps and feedback plan. That’s your MVP roadmap. </a:t>
            </a:r>
            <a:endParaRPr lang="en-GB" sz="1600" b="0" dirty="0">
              <a:solidFill>
                <a:schemeClr val="bg1"/>
              </a:solidFill>
              <a:effectLst/>
              <a:latin typeface="Dubai" panose="020B0503030403030204" pitchFamily="34" charset="-78"/>
              <a:cs typeface="Dubai" panose="020B0503030403030204" pitchFamily="34" charset="-78"/>
            </a:endParaRPr>
          </a:p>
        </p:txBody>
      </p:sp>
      <p:sp>
        <p:nvSpPr>
          <p:cNvPr id="8" name="Title 1">
            <a:extLst>
              <a:ext uri="{FF2B5EF4-FFF2-40B4-BE49-F238E27FC236}">
                <a16:creationId xmlns:a16="http://schemas.microsoft.com/office/drawing/2014/main" id="{2ACD93B8-100D-C680-0C98-BC0AE5A64260}"/>
              </a:ext>
            </a:extLst>
          </p:cNvPr>
          <p:cNvSpPr txBox="1">
            <a:spLocks/>
          </p:cNvSpPr>
          <p:nvPr/>
        </p:nvSpPr>
        <p:spPr>
          <a:xfrm>
            <a:off x="1015947" y="859994"/>
            <a:ext cx="5570833" cy="994787"/>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rtl="0" fontAlgn="base">
              <a:lnSpc>
                <a:spcPts val="1466"/>
              </a:lnSpc>
              <a:spcBef>
                <a:spcPts val="1200"/>
              </a:spcBef>
              <a:spcAft>
                <a:spcPts val="1200"/>
              </a:spcAft>
              <a:buNone/>
            </a:pPr>
            <a:r>
              <a:rPr lang="en-US" sz="1400" b="0" i="0" dirty="0">
                <a:solidFill>
                  <a:srgbClr val="000000"/>
                </a:solidFill>
                <a:effectLst/>
                <a:latin typeface="Dubai"/>
                <a:cs typeface="Dubai"/>
              </a:rPr>
              <a:t>You now have the steps to build your own MVP roadmap</a:t>
            </a:r>
            <a:r>
              <a:rPr lang="en-US" sz="1400" dirty="0">
                <a:solidFill>
                  <a:srgbClr val="000000"/>
                </a:solidFill>
                <a:latin typeface="Dubai"/>
                <a:cs typeface="Dubai"/>
              </a:rPr>
              <a:t>,</a:t>
            </a:r>
            <a:r>
              <a:rPr lang="en-US" sz="1400" b="0" i="0" dirty="0">
                <a:solidFill>
                  <a:srgbClr val="000000"/>
                </a:solidFill>
                <a:effectLst/>
                <a:latin typeface="Dubai"/>
                <a:cs typeface="Dubai"/>
              </a:rPr>
              <a:t> a simple, practical plan that takes your idea from problem to launch. Use your roadmap as a working document: update it, adapt it and refer to it often as you build. A strong MVP roadmap keeps you focused, grounded and responsive. </a:t>
            </a:r>
          </a:p>
        </p:txBody>
      </p:sp>
      <p:sp>
        <p:nvSpPr>
          <p:cNvPr id="2" name="Title 1">
            <a:extLst>
              <a:ext uri="{FF2B5EF4-FFF2-40B4-BE49-F238E27FC236}">
                <a16:creationId xmlns:a16="http://schemas.microsoft.com/office/drawing/2014/main" id="{95F40D8C-91E4-0D5C-2EA6-F43D1C1D165A}"/>
              </a:ext>
            </a:extLst>
          </p:cNvPr>
          <p:cNvSpPr txBox="1">
            <a:spLocks/>
          </p:cNvSpPr>
          <p:nvPr/>
        </p:nvSpPr>
        <p:spPr>
          <a:xfrm>
            <a:off x="458009" y="2304738"/>
            <a:ext cx="5183376" cy="37195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1800" b="1" dirty="0">
                <a:solidFill>
                  <a:schemeClr val="bg1"/>
                </a:solidFill>
                <a:effectLst/>
                <a:latin typeface="Dubai" panose="020B0503030403030204" pitchFamily="34" charset="-78"/>
                <a:cs typeface="Dubai" panose="020B0503030403030204" pitchFamily="34" charset="-78"/>
              </a:rPr>
              <a:t>Final Step </a:t>
            </a:r>
            <a:r>
              <a:rPr lang="en-US" sz="1800" b="1" i="0" dirty="0">
                <a:solidFill>
                  <a:schemeClr val="bg1"/>
                </a:solidFill>
                <a:effectLst/>
                <a:latin typeface="Dubai" panose="020B0503030403030204" pitchFamily="34" charset="-78"/>
                <a:cs typeface="Dubai" panose="020B0503030403030204" pitchFamily="34" charset="-78"/>
              </a:rPr>
              <a:t> </a:t>
            </a:r>
            <a:endParaRPr lang="en-UA" sz="1800" b="1" dirty="0">
              <a:solidFill>
                <a:schemeClr val="bg1"/>
              </a:solidFill>
              <a:latin typeface="Dubai" panose="020B0503030403030204" pitchFamily="34" charset="-78"/>
              <a:cs typeface="Dubai" panose="020B0503030403030204" pitchFamily="34" charset="-78"/>
            </a:endParaRPr>
          </a:p>
        </p:txBody>
      </p:sp>
      <p:pic>
        <p:nvPicPr>
          <p:cNvPr id="10" name="Picture 9" descr="A group of men standing in front of a window&#10;&#10;AI-generated content may be incorrect.">
            <a:extLst>
              <a:ext uri="{FF2B5EF4-FFF2-40B4-BE49-F238E27FC236}">
                <a16:creationId xmlns:a16="http://schemas.microsoft.com/office/drawing/2014/main" id="{322C48F9-27CD-3176-096B-C4B6F9FF4E7F}"/>
              </a:ext>
            </a:extLst>
          </p:cNvPr>
          <p:cNvPicPr>
            <a:picLocks noChangeAspect="1"/>
          </p:cNvPicPr>
          <p:nvPr/>
        </p:nvPicPr>
        <p:blipFill>
          <a:blip r:embed="rId3"/>
          <a:srcRect l="20770"/>
          <a:stretch/>
        </p:blipFill>
        <p:spPr>
          <a:xfrm>
            <a:off x="0" y="4041253"/>
            <a:ext cx="6858000" cy="5864748"/>
          </a:xfrm>
          <a:prstGeom prst="rect">
            <a:avLst/>
          </a:prstGeom>
        </p:spPr>
      </p:pic>
    </p:spTree>
    <p:extLst>
      <p:ext uri="{BB962C8B-B14F-4D97-AF65-F5344CB8AC3E}">
        <p14:creationId xmlns:p14="http://schemas.microsoft.com/office/powerpoint/2010/main" val="912739452"/>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1057</Words>
  <Application>Microsoft Office PowerPoint</Application>
  <PresentationFormat>A4 Paper (210x297 mm)</PresentationFormat>
  <Paragraphs>45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Guide: Creating Your MVP Roadmap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Oleksii Gryshko</dc:creator>
  <cp:lastModifiedBy>Oleksii Gryshko</cp:lastModifiedBy>
  <cp:revision>16</cp:revision>
  <dcterms:created xsi:type="dcterms:W3CDTF">2025-04-28T04:36:37Z</dcterms:created>
  <dcterms:modified xsi:type="dcterms:W3CDTF">2025-06-19T06:19:54Z</dcterms:modified>
</cp:coreProperties>
</file>